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5"/>
  </p:sldMasterIdLst>
  <p:notesMasterIdLst>
    <p:notesMasterId r:id="rId37"/>
  </p:notesMasterIdLst>
  <p:sldIdLst>
    <p:sldId id="469" r:id="rId6"/>
    <p:sldId id="416" r:id="rId7"/>
    <p:sldId id="420" r:id="rId8"/>
    <p:sldId id="405" r:id="rId9"/>
    <p:sldId id="460" r:id="rId10"/>
    <p:sldId id="402" r:id="rId11"/>
    <p:sldId id="445" r:id="rId12"/>
    <p:sldId id="452" r:id="rId13"/>
    <p:sldId id="461" r:id="rId14"/>
    <p:sldId id="463" r:id="rId15"/>
    <p:sldId id="462" r:id="rId16"/>
    <p:sldId id="401" r:id="rId17"/>
    <p:sldId id="454" r:id="rId18"/>
    <p:sldId id="470" r:id="rId19"/>
    <p:sldId id="464" r:id="rId20"/>
    <p:sldId id="465" r:id="rId21"/>
    <p:sldId id="466" r:id="rId22"/>
    <p:sldId id="411" r:id="rId23"/>
    <p:sldId id="448" r:id="rId24"/>
    <p:sldId id="449" r:id="rId25"/>
    <p:sldId id="427" r:id="rId26"/>
    <p:sldId id="412" r:id="rId27"/>
    <p:sldId id="450" r:id="rId28"/>
    <p:sldId id="451" r:id="rId29"/>
    <p:sldId id="443" r:id="rId30"/>
    <p:sldId id="430" r:id="rId31"/>
    <p:sldId id="428" r:id="rId32"/>
    <p:sldId id="444" r:id="rId33"/>
    <p:sldId id="406" r:id="rId34"/>
    <p:sldId id="467" r:id="rId35"/>
    <p:sldId id="468" r:id="rId36"/>
  </p:sldIdLst>
  <p:sldSz cx="12192000" cy="6858000"/>
  <p:notesSz cx="6858000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4C284FD-3870-41EB-BCBA-29DDC381DA0E}">
          <p14:sldIdLst>
            <p14:sldId id="469"/>
            <p14:sldId id="416"/>
            <p14:sldId id="420"/>
            <p14:sldId id="405"/>
            <p14:sldId id="460"/>
            <p14:sldId id="402"/>
            <p14:sldId id="445"/>
            <p14:sldId id="452"/>
            <p14:sldId id="461"/>
            <p14:sldId id="463"/>
            <p14:sldId id="462"/>
            <p14:sldId id="401"/>
            <p14:sldId id="454"/>
            <p14:sldId id="470"/>
            <p14:sldId id="464"/>
            <p14:sldId id="465"/>
            <p14:sldId id="466"/>
            <p14:sldId id="411"/>
            <p14:sldId id="448"/>
            <p14:sldId id="449"/>
            <p14:sldId id="427"/>
            <p14:sldId id="412"/>
            <p14:sldId id="450"/>
            <p14:sldId id="451"/>
            <p14:sldId id="443"/>
            <p14:sldId id="430"/>
            <p14:sldId id="428"/>
            <p14:sldId id="444"/>
            <p14:sldId id="406"/>
            <p14:sldId id="467"/>
            <p14:sldId id="4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3" autoAdjust="0"/>
    <p:restoredTop sz="96374" autoAdjust="0"/>
  </p:normalViewPr>
  <p:slideViewPr>
    <p:cSldViewPr snapToGrid="0">
      <p:cViewPr varScale="1">
        <p:scale>
          <a:sx n="105" d="100"/>
          <a:sy n="105" d="100"/>
        </p:scale>
        <p:origin x="96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C31E1-8FD5-4547-94B8-9821D3539F1D}" type="datetimeFigureOut">
              <a:rPr lang="fi-FI" smtClean="0"/>
              <a:t>4.4.2019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4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868E2-3C1C-4A15-8DBB-2D0E4689AD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405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868E2-3C1C-4A15-8DBB-2D0E4689AD18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0946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1">
            <a:extLst>
              <a:ext uri="{FF2B5EF4-FFF2-40B4-BE49-F238E27FC236}">
                <a16:creationId xmlns:a16="http://schemas.microsoft.com/office/drawing/2014/main" id="{A834BE0D-0D81-418C-A9C2-A10720FD3CE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265" y="3741162"/>
            <a:ext cx="4543200" cy="311810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16068" y="3054632"/>
            <a:ext cx="10363200" cy="6141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3"/>
          </p:nvPr>
        </p:nvSpPr>
        <p:spPr>
          <a:xfrm>
            <a:off x="1416071" y="4374366"/>
            <a:ext cx="6979784" cy="903288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Kuva 6">
            <a:extLst>
              <a:ext uri="{FF2B5EF4-FFF2-40B4-BE49-F238E27FC236}">
                <a16:creationId xmlns:a16="http://schemas.microsoft.com/office/drawing/2014/main" id="{4C71F98C-B4C2-4A82-811C-1372284F70D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559" y="421567"/>
            <a:ext cx="1800000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6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60400" y="1600203"/>
            <a:ext cx="5339589" cy="4525963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88022" y="1600203"/>
            <a:ext cx="5376597" cy="4525963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4667605" y="61944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9CDC3FFB-3268-453B-B185-AB33BF655EE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7"/>
          </p:nvPr>
        </p:nvSpPr>
        <p:spPr>
          <a:xfrm>
            <a:off x="660400" y="6194427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9210A436-6720-4FAC-B859-4FDB8324AD9B}" type="datetime1">
              <a:rPr lang="fi-FI" smtClean="0"/>
              <a:pPr/>
              <a:t>4.4.2019</a:t>
            </a:fld>
            <a:endParaRPr lang="fi-FI"/>
          </a:p>
        </p:txBody>
      </p:sp>
      <p:sp>
        <p:nvSpPr>
          <p:cNvPr id="7" name="Sisällön paikkamerkki 4"/>
          <p:cNvSpPr>
            <a:spLocks noGrp="1"/>
          </p:cNvSpPr>
          <p:nvPr>
            <p:ph sz="half" idx="18"/>
          </p:nvPr>
        </p:nvSpPr>
        <p:spPr>
          <a:xfrm>
            <a:off x="668973" y="4850089"/>
            <a:ext cx="5331017" cy="1263749"/>
          </a:xfrm>
        </p:spPr>
        <p:txBody>
          <a:bodyPr/>
          <a:lstStyle>
            <a:lvl1pPr marL="0" indent="0">
              <a:defRPr/>
            </a:lvl1pPr>
          </a:lstStyle>
          <a:p>
            <a:pPr marL="0" indent="0"/>
            <a:r>
              <a:rPr lang="fi-FI"/>
              <a:t>Teksti</a:t>
            </a:r>
          </a:p>
        </p:txBody>
      </p:sp>
      <p:sp>
        <p:nvSpPr>
          <p:cNvPr id="9" name="Sisällön paikkamerkki 4"/>
          <p:cNvSpPr>
            <a:spLocks noGrp="1"/>
          </p:cNvSpPr>
          <p:nvPr>
            <p:ph sz="half" idx="19"/>
          </p:nvPr>
        </p:nvSpPr>
        <p:spPr>
          <a:xfrm>
            <a:off x="6288022" y="4869161"/>
            <a:ext cx="5331017" cy="1263749"/>
          </a:xfrm>
        </p:spPr>
        <p:txBody>
          <a:bodyPr/>
          <a:lstStyle>
            <a:lvl1pPr marL="0" indent="0">
              <a:defRPr/>
            </a:lvl1pPr>
          </a:lstStyle>
          <a:p>
            <a:pPr marL="0" indent="0"/>
            <a:r>
              <a:rPr lang="fi-FI"/>
              <a:t>Teksti</a:t>
            </a:r>
          </a:p>
        </p:txBody>
      </p:sp>
    </p:spTree>
    <p:extLst>
      <p:ext uri="{BB962C8B-B14F-4D97-AF65-F5344CB8AC3E}">
        <p14:creationId xmlns:p14="http://schemas.microsoft.com/office/powerpoint/2010/main" val="72223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256215" y="6194428"/>
            <a:ext cx="2625969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0A76C9BB-7D7F-4BE3-9B1D-7B54539A0901}" type="datetime1">
              <a:rPr lang="fi-FI" smtClean="0"/>
              <a:pPr/>
              <a:t>4.4.2019</a:t>
            </a:fld>
            <a:endParaRPr lang="fi-FI"/>
          </a:p>
        </p:txBody>
      </p:sp>
      <p:sp>
        <p:nvSpPr>
          <p:cNvPr id="4" name="Slide Number Placeholder 12"/>
          <p:cNvSpPr txBox="1">
            <a:spLocks/>
          </p:cNvSpPr>
          <p:nvPr/>
        </p:nvSpPr>
        <p:spPr>
          <a:xfrm>
            <a:off x="4910191" y="6194428"/>
            <a:ext cx="2625969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CDC3FFB-3268-453B-B185-AB33BF655EEC}" type="slidenum">
              <a:rPr lang="fi-FI" sz="1200" smtClean="0"/>
              <a:pPr algn="ctr"/>
              <a:t>‹#›</a:t>
            </a:fld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123313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60401" y="1600203"/>
            <a:ext cx="5275011" cy="4525963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609600" y="367380"/>
            <a:ext cx="850164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Sisällön paikkamerkki 6"/>
          <p:cNvSpPr>
            <a:spLocks noGrp="1"/>
          </p:cNvSpPr>
          <p:nvPr>
            <p:ph sz="quarter" idx="13"/>
          </p:nvPr>
        </p:nvSpPr>
        <p:spPr>
          <a:xfrm>
            <a:off x="609600" y="304752"/>
            <a:ext cx="4832477" cy="4413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isällön paikkamerkki 2"/>
          <p:cNvSpPr>
            <a:spLocks noGrp="1"/>
          </p:cNvSpPr>
          <p:nvPr>
            <p:ph sz="half" idx="14"/>
          </p:nvPr>
        </p:nvSpPr>
        <p:spPr>
          <a:xfrm>
            <a:off x="6290048" y="1586634"/>
            <a:ext cx="5275011" cy="4525963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4667605" y="61944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9CDC3FFB-3268-453B-B185-AB33BF655EE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17"/>
          </p:nvPr>
        </p:nvSpPr>
        <p:spPr>
          <a:xfrm>
            <a:off x="660401" y="6215989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B791260A-BE08-42B2-B7C3-B741C5218E15}" type="datetime1">
              <a:rPr lang="fi-FI" smtClean="0"/>
              <a:pPr/>
              <a:t>4.4.2019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6865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367380"/>
            <a:ext cx="855874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3"/>
          </p:nvPr>
        </p:nvSpPr>
        <p:spPr>
          <a:xfrm>
            <a:off x="609601" y="367382"/>
            <a:ext cx="2780324" cy="4413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4667605" y="61944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9CDC3FFB-3268-453B-B185-AB33BF655EE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577363" y="6194426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100"/>
            </a:lvl1pPr>
          </a:lstStyle>
          <a:p>
            <a:fld id="{198EBE80-3C43-4C46-B655-FD1A590E76A7}" type="datetime1">
              <a:rPr lang="fi-FI" smtClean="0"/>
              <a:pPr/>
              <a:t>4.4.2019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264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OKM_1a_val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0177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77631" y="1268414"/>
            <a:ext cx="10990385" cy="432117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fi-FI" altLang="fi-FI" noProof="0" dirty="0"/>
              <a:t>Muokkaa </a:t>
            </a:r>
            <a:r>
              <a:rPr lang="fi-FI" altLang="fi-FI" noProof="0" dirty="0" err="1"/>
              <a:t>perustyyl</a:t>
            </a:r>
            <a:r>
              <a:rPr lang="fi-FI" altLang="fi-FI" noProof="0" dirty="0"/>
              <a:t>. </a:t>
            </a:r>
            <a:r>
              <a:rPr lang="fi-FI" altLang="fi-FI" noProof="0" dirty="0" err="1"/>
              <a:t>napsautt</a:t>
            </a:r>
            <a:r>
              <a:rPr lang="fi-FI" altLang="fi-FI" noProof="0" dirty="0"/>
              <a:t>.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7868139" y="188913"/>
            <a:ext cx="284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altLang="fi-FI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348892" y="188913"/>
            <a:ext cx="3860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4655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2854685"/>
            <a:ext cx="10363200" cy="673099"/>
          </a:xfrm>
        </p:spPr>
        <p:txBody>
          <a:bodyPr anchor="t"/>
          <a:lstStyle>
            <a:lvl1pPr algn="ctr">
              <a:defRPr sz="3000" b="1" cap="none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3598340"/>
            <a:ext cx="10363200" cy="385233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45D95B-BF9F-4B71-B0C5-F51043C7F5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4" y="93912"/>
            <a:ext cx="197999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35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Osan ylätunnis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2854685"/>
            <a:ext cx="10363200" cy="673099"/>
          </a:xfrm>
        </p:spPr>
        <p:txBody>
          <a:bodyPr anchor="t"/>
          <a:lstStyle>
            <a:lvl1pPr algn="ctr">
              <a:defRPr sz="3000" b="1" cap="none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3598340"/>
            <a:ext cx="10363200" cy="385233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22D7F0-7F2A-4F60-A584-804137E136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4" y="93912"/>
            <a:ext cx="197999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Osan ylätunnis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2854685"/>
            <a:ext cx="10363200" cy="673099"/>
          </a:xfrm>
        </p:spPr>
        <p:txBody>
          <a:bodyPr anchor="t"/>
          <a:lstStyle>
            <a:lvl1pPr algn="ctr">
              <a:defRPr sz="3000" b="1" cap="none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3598340"/>
            <a:ext cx="10363200" cy="385233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0EF494-35D2-4225-B9FF-4AD5CEE919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4" y="93912"/>
            <a:ext cx="197999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89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Osan ylätunnis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2854685"/>
            <a:ext cx="10363200" cy="673099"/>
          </a:xfrm>
        </p:spPr>
        <p:txBody>
          <a:bodyPr anchor="t"/>
          <a:lstStyle>
            <a:lvl1pPr algn="ctr">
              <a:defRPr sz="3000" b="1" cap="none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3598340"/>
            <a:ext cx="10363200" cy="385233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92BFA1-C7D5-43C0-B9F0-7F12721C25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4" y="93912"/>
            <a:ext cx="197999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69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Osan ylätunnis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2854685"/>
            <a:ext cx="10363200" cy="673099"/>
          </a:xfrm>
        </p:spPr>
        <p:txBody>
          <a:bodyPr anchor="t"/>
          <a:lstStyle>
            <a:lvl1pPr algn="ctr">
              <a:defRPr sz="3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3598340"/>
            <a:ext cx="10363200" cy="385233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990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576F1F-5396-4AC7-840E-50F3B98A37E6}"/>
              </a:ext>
            </a:extLst>
          </p:cNvPr>
          <p:cNvSpPr/>
          <p:nvPr/>
        </p:nvSpPr>
        <p:spPr>
          <a:xfrm>
            <a:off x="0" y="6306096"/>
            <a:ext cx="12192000" cy="56949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bg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42B2C0-87BF-4750-A8DA-B010A9DFC5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413" y="6315927"/>
            <a:ext cx="1979999" cy="540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532472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259703"/>
          </a:xfrm>
        </p:spPr>
        <p:txBody>
          <a:bodyPr/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4673600" y="6399775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9CDC3FFB-3268-453B-B185-AB33BF655EE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73591" y="640828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96410CF-3D11-4820-92A0-5F552F65C970}" type="datetime1">
              <a:rPr lang="fi-FI" smtClean="0"/>
              <a:pPr/>
              <a:t>4.4.2019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5218155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0516A9-725A-47A8-98F7-E8FFBAEA5BFF}"/>
              </a:ext>
            </a:extLst>
          </p:cNvPr>
          <p:cNvSpPr/>
          <p:nvPr/>
        </p:nvSpPr>
        <p:spPr>
          <a:xfrm>
            <a:off x="0" y="-1"/>
            <a:ext cx="12192000" cy="56949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D61724-E0FC-4288-8139-74CA5C61B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" y="9832"/>
            <a:ext cx="1979999" cy="540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618767"/>
            <a:ext cx="8532472" cy="1143000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995949"/>
            <a:ext cx="10972800" cy="41302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9142072" y="9727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9CDC3FFB-3268-453B-B185-AB33BF655EE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4470399" y="115802"/>
            <a:ext cx="284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7E7AF73A-07D4-4C36-BB4E-DA92BC2F8A57}" type="datetime1">
              <a:rPr lang="fi-FI" smtClean="0"/>
              <a:pPr/>
              <a:t>4.4.2019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8DEB3E0-F72A-4B85-BD88-2FC1275639D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264" y="6431280"/>
            <a:ext cx="478800" cy="42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0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5" y="1435100"/>
            <a:ext cx="6815667" cy="4691064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6"/>
          </p:nvPr>
        </p:nvSpPr>
        <p:spPr>
          <a:xfrm>
            <a:off x="4667605" y="61944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9CDC3FFB-3268-453B-B185-AB33BF655EE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609601" y="6219825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02457CA2-5890-49BE-8797-DD8D72A6A267}" type="datetime1">
              <a:rPr lang="fi-FI" smtClean="0"/>
              <a:pPr/>
              <a:t>4.4.2019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023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853247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perustyylejä naps.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737600" y="617594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fld id="{B96410CF-3D11-4820-92A0-5F552F65C970}" type="datetime1">
              <a:rPr lang="fi-FI" smtClean="0"/>
              <a:t>4.4.2019</a:t>
            </a:fld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667605" y="619443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825"/>
            </a:lvl1pPr>
          </a:lstStyle>
          <a:p>
            <a:fld id="{9CDC3FFB-3268-453B-B185-AB33BF655E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629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hdr="0" ftr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charset="0"/>
          <a:ea typeface="MS PGothic" pitchFamily="34" charset="-128"/>
          <a:cs typeface="ＭＳ Ｐゴシック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charset="0"/>
          <a:ea typeface="MS PGothic" pitchFamily="34" charset="-128"/>
          <a:cs typeface="ＭＳ Ｐゴシック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charset="0"/>
          <a:ea typeface="MS PGothic" pitchFamily="34" charset="-128"/>
          <a:cs typeface="ＭＳ Ｐゴシック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charset="0"/>
          <a:ea typeface="MS PGothic" pitchFamily="34" charset="-128"/>
          <a:cs typeface="ＭＳ Ｐゴシック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defRPr sz="15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92263" y="1412876"/>
            <a:ext cx="9040812" cy="3744913"/>
          </a:xfrm>
        </p:spPr>
        <p:txBody>
          <a:bodyPr/>
          <a:lstStyle/>
          <a:p>
            <a:pPr algn="l"/>
            <a:r>
              <a:rPr lang="fi-FI" altLang="fi-FI" sz="2800" dirty="0">
                <a:solidFill>
                  <a:srgbClr val="0070C0"/>
                </a:solidFill>
              </a:rPr>
              <a:t>Opetus-ja kulttuuriministeriön  </a:t>
            </a:r>
            <a:br>
              <a:rPr lang="fi-FI" altLang="fi-FI" sz="2800" dirty="0">
                <a:solidFill>
                  <a:srgbClr val="0070C0"/>
                </a:solidFill>
              </a:rPr>
            </a:br>
            <a:r>
              <a:rPr lang="fi-FI" altLang="fi-FI" sz="2800" dirty="0">
                <a:solidFill>
                  <a:srgbClr val="0070C0"/>
                </a:solidFill>
              </a:rPr>
              <a:t>Koululaiskyselyn 2019 tulokset</a:t>
            </a:r>
            <a:r>
              <a:rPr lang="fi-FI" altLang="fi-FI" sz="2800" dirty="0"/>
              <a:t/>
            </a:r>
            <a:br>
              <a:rPr lang="fi-FI" altLang="fi-FI" sz="2800" dirty="0"/>
            </a:br>
            <a:r>
              <a:rPr lang="fi-FI" altLang="fi-FI" sz="2800" dirty="0"/>
              <a:t/>
            </a:r>
            <a:br>
              <a:rPr lang="fi-FI" altLang="fi-FI" sz="2800" dirty="0"/>
            </a:br>
            <a:r>
              <a:rPr lang="fi-FI" altLang="fi-FI" sz="2800" dirty="0"/>
              <a:t/>
            </a:r>
            <a:br>
              <a:rPr lang="fi-FI" altLang="fi-FI" sz="2800" dirty="0"/>
            </a:br>
            <a:r>
              <a:rPr lang="fi-FI" altLang="fi-FI" sz="2000" b="0" dirty="0"/>
              <a:t>neuvotteleva virkamies Iina Berden, opetus- ja kulttuuriministeriö</a:t>
            </a:r>
            <a:br>
              <a:rPr lang="fi-FI" altLang="fi-FI" sz="2000" b="0" dirty="0"/>
            </a:br>
            <a:r>
              <a:rPr lang="fi-FI" altLang="fi-FI" sz="2000" b="0" dirty="0"/>
              <a:t>varatoimitusjohtaja Tuomo Lähdeniemi, </a:t>
            </a:r>
            <a:r>
              <a:rPr lang="fi-FI" altLang="fi-FI" sz="2000" b="0" dirty="0" err="1"/>
              <a:t>Fountain</a:t>
            </a:r>
            <a:r>
              <a:rPr lang="fi-FI" altLang="fi-FI" sz="2000" b="0" dirty="0"/>
              <a:t> Park</a:t>
            </a:r>
            <a:br>
              <a:rPr lang="fi-FI" altLang="fi-FI" sz="2000" b="0" dirty="0"/>
            </a:br>
            <a:r>
              <a:rPr lang="fi-FI" altLang="fi-FI" sz="2000" b="0" dirty="0"/>
              <a:t/>
            </a:r>
            <a:br>
              <a:rPr lang="fi-FI" altLang="fi-FI" sz="2000" b="0" dirty="0"/>
            </a:br>
            <a:r>
              <a:rPr lang="fi-FI" altLang="fi-FI" sz="1800" b="0" dirty="0"/>
              <a:t>3.4.2019 Karakallion koulu, Espoo</a:t>
            </a:r>
          </a:p>
        </p:txBody>
      </p:sp>
    </p:spTree>
    <p:extLst>
      <p:ext uri="{BB962C8B-B14F-4D97-AF65-F5344CB8AC3E}">
        <p14:creationId xmlns:p14="http://schemas.microsoft.com/office/powerpoint/2010/main" val="139356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4BDFC-9F1E-4475-BF2D-BEE1AFB7A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Uusien asioiden oppiminen 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39008-8735-4CC6-855D-B22D06097F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0D215-518C-49A0-99A1-8F13CACEBCB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6410CF-3D11-4820-92A0-5F552F65C970}" type="datetime1">
              <a:rPr lang="fi-FI" smtClean="0"/>
              <a:pPr/>
              <a:t>4.4.2019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91C70B-0C60-4C34-B762-5CF10C8EB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00" y="1780454"/>
            <a:ext cx="5694158" cy="42492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87462C-815A-41CE-BDEF-2ABAE43E0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072" y="1780454"/>
            <a:ext cx="5688061" cy="42492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D369A9-4745-45D0-985B-521E9A82BAB5}"/>
              </a:ext>
            </a:extLst>
          </p:cNvPr>
          <p:cNvSpPr txBox="1"/>
          <p:nvPr/>
        </p:nvSpPr>
        <p:spPr>
          <a:xfrm>
            <a:off x="7200030" y="1307161"/>
            <a:ext cx="3884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Yläkoululaiset</a:t>
            </a:r>
            <a:endParaRPr lang="fi-FI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4EDCD2-0467-4FB8-924F-1E99C62B6EE4}"/>
              </a:ext>
            </a:extLst>
          </p:cNvPr>
          <p:cNvSpPr txBox="1"/>
          <p:nvPr/>
        </p:nvSpPr>
        <p:spPr>
          <a:xfrm>
            <a:off x="1373906" y="1307161"/>
            <a:ext cx="3884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Alakoululaiset</a:t>
            </a:r>
            <a:endParaRPr lang="fi-FI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4BD28-89F2-4376-B593-E79E81B57494}"/>
              </a:ext>
            </a:extLst>
          </p:cNvPr>
          <p:cNvSpPr txBox="1"/>
          <p:nvPr/>
        </p:nvSpPr>
        <p:spPr>
          <a:xfrm>
            <a:off x="2595022" y="5855416"/>
            <a:ext cx="81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n=19708</a:t>
            </a:r>
            <a:endParaRPr lang="fi-FI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779D4-8AF2-4448-BC84-D04EFFC85D7B}"/>
              </a:ext>
            </a:extLst>
          </p:cNvPr>
          <p:cNvSpPr txBox="1"/>
          <p:nvPr/>
        </p:nvSpPr>
        <p:spPr>
          <a:xfrm>
            <a:off x="3252000" y="5863606"/>
            <a:ext cx="81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n=18664</a:t>
            </a:r>
            <a:endParaRPr lang="fi-FI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48EF24-0E92-4A38-916D-457FE47DE4E7}"/>
              </a:ext>
            </a:extLst>
          </p:cNvPr>
          <p:cNvSpPr txBox="1"/>
          <p:nvPr/>
        </p:nvSpPr>
        <p:spPr>
          <a:xfrm>
            <a:off x="8485094" y="5881764"/>
            <a:ext cx="81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n=12697</a:t>
            </a:r>
            <a:endParaRPr lang="fi-FI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216063-5C6D-4917-B509-D3722990FFCC}"/>
              </a:ext>
            </a:extLst>
          </p:cNvPr>
          <p:cNvSpPr txBox="1"/>
          <p:nvPr/>
        </p:nvSpPr>
        <p:spPr>
          <a:xfrm>
            <a:off x="9142072" y="5889954"/>
            <a:ext cx="81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n=11018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4084547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3D4E5-C538-4660-9D42-23BD807B4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Uusien asioiden oppiminen innostaa vähemmän kun on tyytymätön elämään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84A5B-FF10-4DCA-B0CA-47FCCC2A8E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1BA9E-F9D9-4F03-8692-4BC66BCA7A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6410CF-3D11-4820-92A0-5F552F65C970}" type="datetime1">
              <a:rPr lang="fi-FI" smtClean="0"/>
              <a:pPr/>
              <a:t>4.4.2019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EB0ADB-FF6F-4AD8-B8DE-582BA2FE1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68" y="1757412"/>
            <a:ext cx="10638442" cy="43163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D2A258-AC59-4626-8A6A-4568EE63ED7B}"/>
              </a:ext>
            </a:extLst>
          </p:cNvPr>
          <p:cNvSpPr txBox="1"/>
          <p:nvPr/>
        </p:nvSpPr>
        <p:spPr>
          <a:xfrm>
            <a:off x="5175219" y="5912561"/>
            <a:ext cx="81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n=61355</a:t>
            </a:r>
            <a:endParaRPr lang="fi-FI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C913F1-A0E7-43B7-8778-BD878438E6AA}"/>
              </a:ext>
            </a:extLst>
          </p:cNvPr>
          <p:cNvSpPr txBox="1"/>
          <p:nvPr/>
        </p:nvSpPr>
        <p:spPr>
          <a:xfrm>
            <a:off x="6291802" y="5912561"/>
            <a:ext cx="81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n=4664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755369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B9BCE3-61F6-4D64-A8BE-F26FCC88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Näitä asioita haluaisin muuttaa ja minulla on ideoita miten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E884A2E-98F5-47A2-9F7C-344F5E9F09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624A847-424D-4FC5-8DDD-E29ABF3E97D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6410CF-3D11-4820-92A0-5F552F65C970}" type="datetime1">
              <a:rPr lang="fi-FI" smtClean="0"/>
              <a:pPr/>
              <a:t>4.4.2019</a:t>
            </a:fld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314261-D4B5-4D06-B298-2488414B8F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93"/>
          <a:stretch/>
        </p:blipFill>
        <p:spPr>
          <a:xfrm>
            <a:off x="609599" y="1593130"/>
            <a:ext cx="11046909" cy="43449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E78D52-F6FF-40B5-9C47-BE1BA1CBC5CA}"/>
              </a:ext>
            </a:extLst>
          </p:cNvPr>
          <p:cNvSpPr txBox="1"/>
          <p:nvPr/>
        </p:nvSpPr>
        <p:spPr>
          <a:xfrm>
            <a:off x="5756636" y="5991119"/>
            <a:ext cx="81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n=74143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645519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B9BCE3-61F6-4D64-A8BE-F26FCC88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Näitä asioita haluaisin muuttaa ja minulla on ideoita miten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E884A2E-98F5-47A2-9F7C-344F5E9F09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624A847-424D-4FC5-8DDD-E29ABF3E97D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6410CF-3D11-4820-92A0-5F552F65C970}" type="datetime1">
              <a:rPr lang="fi-FI" smtClean="0"/>
              <a:pPr/>
              <a:t>4.4.2019</a:t>
            </a:fld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550A14-4035-43BC-843D-2D3454F51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02" y="1728040"/>
            <a:ext cx="10985944" cy="435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8A4B31-73C5-4DB0-8EC3-D4D2D106985F}"/>
              </a:ext>
            </a:extLst>
          </p:cNvPr>
          <p:cNvSpPr txBox="1"/>
          <p:nvPr/>
        </p:nvSpPr>
        <p:spPr>
          <a:xfrm>
            <a:off x="5395372" y="5975181"/>
            <a:ext cx="81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n=44843</a:t>
            </a:r>
            <a:endParaRPr lang="fi-FI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436F1E-9A56-4462-8154-D8C85D67339A}"/>
              </a:ext>
            </a:extLst>
          </p:cNvPr>
          <p:cNvSpPr txBox="1"/>
          <p:nvPr/>
        </p:nvSpPr>
        <p:spPr>
          <a:xfrm>
            <a:off x="6206077" y="5979344"/>
            <a:ext cx="81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n=29300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4114960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D6F9F-3AD6-4555-A458-8150D452C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Näitä asioita haluaisin muuttaa ja minulla on ideoita miten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B459C-7DF8-42B8-AD4D-287CEC3E8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32AC2-471D-4E54-94AC-247ABEE4D5B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6410CF-3D11-4820-92A0-5F552F65C970}" type="datetime1">
              <a:rPr lang="fi-FI" smtClean="0"/>
              <a:pPr/>
              <a:t>4.4.2019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3073E9-42EE-4DBE-A377-5BB12E766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10973751" cy="43651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02F318-547C-486B-9726-EF838F33A308}"/>
              </a:ext>
            </a:extLst>
          </p:cNvPr>
          <p:cNvSpPr txBox="1"/>
          <p:nvPr/>
        </p:nvSpPr>
        <p:spPr>
          <a:xfrm>
            <a:off x="5395372" y="5975181"/>
            <a:ext cx="81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n=36110</a:t>
            </a:r>
            <a:endParaRPr lang="fi-FI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41F874-31C1-43AF-9D87-75B84C08722A}"/>
              </a:ext>
            </a:extLst>
          </p:cNvPr>
          <p:cNvSpPr txBox="1"/>
          <p:nvPr/>
        </p:nvSpPr>
        <p:spPr>
          <a:xfrm>
            <a:off x="6180198" y="5970717"/>
            <a:ext cx="81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n=34173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051013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EEFA-14AE-4E39-B07B-5391C5BEC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Ei-tyytyväisillä enemmän kiinnostusta ja ideoita muuttaa asioita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1F07A-0E20-456D-97AD-F30B69A564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373E4-7D05-4253-9074-99CAB48455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6410CF-3D11-4820-92A0-5F552F65C970}" type="datetime1">
              <a:rPr lang="fi-FI" smtClean="0"/>
              <a:pPr/>
              <a:t>4.4.2019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12535F-D188-41CB-A8E2-A22F16C38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17638"/>
            <a:ext cx="11138357" cy="4688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906F8D-4109-4D3B-8B10-E3D0695932A7}"/>
              </a:ext>
            </a:extLst>
          </p:cNvPr>
          <p:cNvSpPr txBox="1"/>
          <p:nvPr/>
        </p:nvSpPr>
        <p:spPr>
          <a:xfrm>
            <a:off x="5395372" y="5975181"/>
            <a:ext cx="81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n=61355</a:t>
            </a:r>
            <a:endParaRPr lang="fi-FI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AC56FF-9E13-4EEB-AB31-630D1A4DAD6D}"/>
              </a:ext>
            </a:extLst>
          </p:cNvPr>
          <p:cNvSpPr txBox="1"/>
          <p:nvPr/>
        </p:nvSpPr>
        <p:spPr>
          <a:xfrm>
            <a:off x="6206077" y="5979344"/>
            <a:ext cx="81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n=4664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530968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021E8-619B-46B8-939B-56E498F9E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Toivoisin</a:t>
            </a:r>
            <a:r>
              <a:rPr lang="en-US" dirty="0"/>
              <a:t> </a:t>
            </a:r>
            <a:r>
              <a:rPr lang="en-US" dirty="0" err="1"/>
              <a:t>lisää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734D3-E670-4ADE-8CE3-83731DB17F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2FA7E-F2F2-4D0B-87E0-5F20EC1EF6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6410CF-3D11-4820-92A0-5F552F65C970}" type="datetime1">
              <a:rPr lang="fi-FI" smtClean="0"/>
              <a:pPr/>
              <a:t>4.4.2019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8F5496-F604-4CA9-83A2-A7B22460D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10973751" cy="42553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BE8B5B-A71E-43FD-8FD0-030EDFF89E6A}"/>
              </a:ext>
            </a:extLst>
          </p:cNvPr>
          <p:cNvSpPr txBox="1"/>
          <p:nvPr/>
        </p:nvSpPr>
        <p:spPr>
          <a:xfrm>
            <a:off x="5756636" y="5991119"/>
            <a:ext cx="81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n=74146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773264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700BF-DBEB-4C77-ACC4-104DF315F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Toivoisin lisää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DCFCD-85A7-4D45-9800-0066C4B782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549DC-39E5-4F68-B743-CA268CCA5C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6410CF-3D11-4820-92A0-5F552F65C970}" type="datetime1">
              <a:rPr lang="fi-FI" smtClean="0"/>
              <a:pPr/>
              <a:t>4.4.2019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E31DDF-C765-4094-AAAF-9C81AA81D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10973751" cy="42553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CE0B38-4E3D-4561-96E3-98D69D8E3FFB}"/>
              </a:ext>
            </a:extLst>
          </p:cNvPr>
          <p:cNvSpPr txBox="1"/>
          <p:nvPr/>
        </p:nvSpPr>
        <p:spPr>
          <a:xfrm>
            <a:off x="5376322" y="5720963"/>
            <a:ext cx="81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n=44845</a:t>
            </a:r>
            <a:endParaRPr lang="fi-FI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8A0E32-9348-4DF6-9099-D3B4A81BAD81}"/>
              </a:ext>
            </a:extLst>
          </p:cNvPr>
          <p:cNvSpPr txBox="1"/>
          <p:nvPr/>
        </p:nvSpPr>
        <p:spPr>
          <a:xfrm>
            <a:off x="6187027" y="5725126"/>
            <a:ext cx="81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n=29301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545164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1412C-DB2B-486C-A788-182FD7EAE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Halutuimmat</a:t>
            </a:r>
            <a:r>
              <a:rPr lang="en-US" dirty="0"/>
              <a:t> </a:t>
            </a:r>
            <a:r>
              <a:rPr lang="en-US" dirty="0" err="1"/>
              <a:t>kulttuuriharrastukset</a:t>
            </a:r>
            <a:r>
              <a:rPr lang="en-US" dirty="0"/>
              <a:t> </a:t>
            </a:r>
            <a:br>
              <a:rPr lang="en-US" dirty="0"/>
            </a:br>
            <a:r>
              <a:rPr lang="en-US" sz="2000" dirty="0" err="1"/>
              <a:t>Kaikista</a:t>
            </a:r>
            <a:r>
              <a:rPr lang="en-US" sz="2000" dirty="0"/>
              <a:t> </a:t>
            </a:r>
            <a:r>
              <a:rPr lang="en-US" sz="2000" dirty="0" err="1"/>
              <a:t>kiinnostavimmaksi</a:t>
            </a:r>
            <a:r>
              <a:rPr lang="en-US" sz="2000" dirty="0"/>
              <a:t> </a:t>
            </a:r>
            <a:r>
              <a:rPr lang="en-US" sz="2000" dirty="0" err="1"/>
              <a:t>arvioitu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C6158-EC23-42D5-AA92-489A4661BB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301A8-5343-47F4-AC36-A3D8DA7270B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6410CF-3D11-4820-92A0-5F552F65C970}" type="datetime1">
              <a:rPr lang="fi-FI" smtClean="0"/>
              <a:pPr/>
              <a:t>4.4.2019</a:t>
            </a:fld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2DEECF-6B3D-4E27-9D6F-A2B3D7224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10973751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66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1412C-DB2B-486C-A788-182FD7EAE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42" y="274637"/>
            <a:ext cx="8536430" cy="1361419"/>
          </a:xfrm>
        </p:spPr>
        <p:txBody>
          <a:bodyPr/>
          <a:lstStyle/>
          <a:p>
            <a:r>
              <a:rPr lang="fi-FI" dirty="0"/>
              <a:t>Kiinnostus harrastaa koulussa taidetta ja kulttuuria: </a:t>
            </a:r>
            <a:br>
              <a:rPr lang="fi-FI" dirty="0"/>
            </a:br>
            <a:r>
              <a:rPr lang="fi-FI" sz="2000" dirty="0"/>
              <a:t>Alakoululaisia tyttöjä kiinnostaa eniten kuvataide, tanssi ja  käsityöt poikia parkour, elokuvat ja mediataide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C6158-EC23-42D5-AA92-489A4661BB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301A8-5343-47F4-AC36-A3D8DA7270B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6410CF-3D11-4820-92A0-5F552F65C970}" type="datetime1">
              <a:rPr lang="fi-FI" smtClean="0"/>
              <a:pPr/>
              <a:t>4.4.2019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81A0F0-AC87-4827-BF55-BDEB0AD18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19952" y="1636056"/>
            <a:ext cx="10955462" cy="43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17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8C5A-07D3-4C9A-9090-5B09E44DB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Mukana 95 000 koululaista, noin 10 000 oppilasta jokaiselta luokka-asteelta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5A822-1290-4080-9174-0090B40212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8595F-BC70-418F-B52B-2D98BEE7218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6410CF-3D11-4820-92A0-5F552F65C970}" type="datetime1">
              <a:rPr lang="fi-FI" smtClean="0"/>
              <a:pPr/>
              <a:t>4.4.2019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347DE2-8D8A-4A2F-899F-107F75A22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600200"/>
            <a:ext cx="4980864" cy="42553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68C1DD-9379-4914-BF12-C1458D807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919" y="1600377"/>
            <a:ext cx="4986960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61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1412C-DB2B-486C-A788-182FD7EAE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8532472" cy="1143000"/>
          </a:xfrm>
        </p:spPr>
        <p:txBody>
          <a:bodyPr/>
          <a:lstStyle/>
          <a:p>
            <a:r>
              <a:rPr lang="fi-FI" dirty="0"/>
              <a:t>Kiinnostus harrastaa koulussa taidetta ja kulttuuria: </a:t>
            </a:r>
            <a:br>
              <a:rPr lang="fi-FI" dirty="0"/>
            </a:br>
            <a:r>
              <a:rPr lang="fi-FI" sz="2000" dirty="0"/>
              <a:t>Yläkoululaisia tyttöjä kiinnostaa eniten tanssi, valokuvaus ja kuvataide poikia elokuvat, mediataide ja parkour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C6158-EC23-42D5-AA92-489A4661BB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301A8-5343-47F4-AC36-A3D8DA7270B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6410CF-3D11-4820-92A0-5F552F65C970}" type="datetime1">
              <a:rPr lang="fi-FI" smtClean="0"/>
              <a:pPr/>
              <a:t>4.4.2019</a:t>
            </a:fld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4DC91-6B58-43F2-9E9A-509B3A963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2"/>
          <a:stretch/>
        </p:blipFill>
        <p:spPr>
          <a:xfrm>
            <a:off x="519952" y="1656272"/>
            <a:ext cx="10955462" cy="435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6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1DC46-B427-4C30-AC36-1BEE5D58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569570" cy="1143000"/>
          </a:xfrm>
        </p:spPr>
        <p:txBody>
          <a:bodyPr/>
          <a:lstStyle/>
          <a:p>
            <a:r>
              <a:rPr lang="en-US" dirty="0" err="1"/>
              <a:t>Kiinnostus</a:t>
            </a:r>
            <a:r>
              <a:rPr lang="en-US" dirty="0"/>
              <a:t> </a:t>
            </a:r>
            <a:r>
              <a:rPr lang="en-US" dirty="0" err="1"/>
              <a:t>harrastaa</a:t>
            </a:r>
            <a:r>
              <a:rPr lang="en-US" dirty="0"/>
              <a:t> </a:t>
            </a:r>
            <a:r>
              <a:rPr lang="en-US" dirty="0" err="1"/>
              <a:t>taidetta</a:t>
            </a:r>
            <a:r>
              <a:rPr lang="en-US" dirty="0"/>
              <a:t> ja </a:t>
            </a:r>
            <a:r>
              <a:rPr lang="en-US" dirty="0" err="1"/>
              <a:t>kulttuuria</a:t>
            </a:r>
            <a:r>
              <a:rPr lang="en-US" dirty="0"/>
              <a:t> </a:t>
            </a:r>
            <a:r>
              <a:rPr lang="en-US" dirty="0" err="1"/>
              <a:t>kouluissa</a:t>
            </a:r>
            <a:r>
              <a:rPr lang="en-US" dirty="0"/>
              <a:t> 2016 – 2019</a:t>
            </a:r>
            <a:br>
              <a:rPr lang="en-US" dirty="0"/>
            </a:br>
            <a:r>
              <a:rPr lang="en-US" sz="2000" dirty="0" err="1"/>
              <a:t>Vastaajan</a:t>
            </a:r>
            <a:r>
              <a:rPr lang="en-US" sz="2000" dirty="0"/>
              <a:t> 5 </a:t>
            </a:r>
            <a:r>
              <a:rPr lang="en-US" sz="2000" dirty="0" err="1"/>
              <a:t>kiinnostavinta</a:t>
            </a:r>
            <a:r>
              <a:rPr lang="en-US" sz="2000" dirty="0"/>
              <a:t> </a:t>
            </a:r>
            <a:r>
              <a:rPr lang="en-US" sz="2000" dirty="0" err="1"/>
              <a:t>alaa</a:t>
            </a:r>
            <a:endParaRPr lang="fi-FI" sz="20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BC90908-FB92-4B88-8092-476AD4F6A1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90230"/>
              </p:ext>
            </p:extLst>
          </p:nvPr>
        </p:nvGraphicFramePr>
        <p:xfrm>
          <a:off x="609600" y="1518250"/>
          <a:ext cx="10973161" cy="423650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879712">
                  <a:extLst>
                    <a:ext uri="{9D8B030D-6E8A-4147-A177-3AD203B41FA5}">
                      <a16:colId xmlns:a16="http://schemas.microsoft.com/office/drawing/2014/main" val="1331987088"/>
                    </a:ext>
                  </a:extLst>
                </a:gridCol>
                <a:gridCol w="2080690">
                  <a:extLst>
                    <a:ext uri="{9D8B030D-6E8A-4147-A177-3AD203B41FA5}">
                      <a16:colId xmlns:a16="http://schemas.microsoft.com/office/drawing/2014/main" val="1400692579"/>
                    </a:ext>
                  </a:extLst>
                </a:gridCol>
                <a:gridCol w="2080690">
                  <a:extLst>
                    <a:ext uri="{9D8B030D-6E8A-4147-A177-3AD203B41FA5}">
                      <a16:colId xmlns:a16="http://schemas.microsoft.com/office/drawing/2014/main" val="3160412362"/>
                    </a:ext>
                  </a:extLst>
                </a:gridCol>
                <a:gridCol w="1932069">
                  <a:extLst>
                    <a:ext uri="{9D8B030D-6E8A-4147-A177-3AD203B41FA5}">
                      <a16:colId xmlns:a16="http://schemas.microsoft.com/office/drawing/2014/main" val="2973775255"/>
                    </a:ext>
                  </a:extLst>
                </a:gridCol>
              </a:tblGrid>
              <a:tr h="222974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effectLst/>
                        </a:rPr>
                        <a:t> 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effectLst/>
                        </a:rPr>
                        <a:t>2016 (n=118 160)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effectLst/>
                        </a:rPr>
                        <a:t>2017 (n=119 939)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effectLst/>
                        </a:rPr>
                        <a:t>2019 (n=94 987)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65934"/>
                  </a:ext>
                </a:extLst>
              </a:tr>
              <a:tr h="222974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 dirty="0">
                          <a:effectLst/>
                        </a:rPr>
                        <a:t>Parkour, </a:t>
                      </a:r>
                      <a:r>
                        <a:rPr lang="fi-FI" sz="1200" b="1" u="none" strike="noStrike" dirty="0" err="1">
                          <a:effectLst/>
                        </a:rPr>
                        <a:t>street</a:t>
                      </a:r>
                      <a:r>
                        <a:rPr lang="fi-FI" sz="1200" b="1" u="none" strike="noStrike" dirty="0">
                          <a:effectLst/>
                        </a:rPr>
                        <a:t> &amp; </a:t>
                      </a:r>
                      <a:r>
                        <a:rPr lang="fi-FI" sz="1200" b="1" u="none" strike="noStrike" dirty="0" err="1">
                          <a:effectLst/>
                        </a:rPr>
                        <a:t>showdance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33 %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34 %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32 %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375979"/>
                  </a:ext>
                </a:extLst>
              </a:tr>
              <a:tr h="222974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 dirty="0">
                          <a:effectLst/>
                        </a:rPr>
                        <a:t>Elokuvat ja animaatio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36 %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33 %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30 %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980983"/>
                  </a:ext>
                </a:extLst>
              </a:tr>
              <a:tr h="222974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 dirty="0">
                          <a:effectLst/>
                        </a:rPr>
                        <a:t>Kuvataide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32 %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31 %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34 %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797920"/>
                  </a:ext>
                </a:extLst>
              </a:tr>
              <a:tr h="222974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 dirty="0">
                          <a:effectLst/>
                        </a:rPr>
                        <a:t>Valokuvaus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35 %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30 %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26 %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818244"/>
                  </a:ext>
                </a:extLst>
              </a:tr>
              <a:tr h="222974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 dirty="0">
                          <a:effectLst/>
                        </a:rPr>
                        <a:t>Tanssi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25 %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24 %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23 %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915330"/>
                  </a:ext>
                </a:extLst>
              </a:tr>
              <a:tr h="222974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>
                          <a:effectLst/>
                        </a:rPr>
                        <a:t>Kädentaidot &amp; Käsityöt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25 %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23 %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26 %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680286"/>
                  </a:ext>
                </a:extLst>
              </a:tr>
              <a:tr h="222974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 dirty="0">
                          <a:effectLst/>
                        </a:rPr>
                        <a:t>Media ja videotaide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26 %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23 %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24 %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392321"/>
                  </a:ext>
                </a:extLst>
              </a:tr>
              <a:tr h="222974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>
                          <a:effectLst/>
                        </a:rPr>
                        <a:t>Soittimen soittaminen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21 %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20 %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24 %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5735339"/>
                  </a:ext>
                </a:extLst>
              </a:tr>
              <a:tr h="222974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>
                          <a:effectLst/>
                        </a:rPr>
                        <a:t>Sirkus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21 %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18 %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17 %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203371"/>
                  </a:ext>
                </a:extLst>
              </a:tr>
              <a:tr h="222974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>
                          <a:effectLst/>
                        </a:rPr>
                        <a:t>Teatteri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19 %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17 %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16 %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635881"/>
                  </a:ext>
                </a:extLst>
              </a:tr>
              <a:tr h="222974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>
                          <a:effectLst/>
                        </a:rPr>
                        <a:t>Musiikin tekeminen &amp; musiikkitekniikka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17 %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15 %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17 %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466341"/>
                  </a:ext>
                </a:extLst>
              </a:tr>
              <a:tr h="222974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 dirty="0">
                          <a:effectLst/>
                        </a:rPr>
                        <a:t>Historia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18 %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15 %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15 %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369968"/>
                  </a:ext>
                </a:extLst>
              </a:tr>
              <a:tr h="222974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>
                          <a:effectLst/>
                        </a:rPr>
                        <a:t>Sarjakuvat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20 %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15 %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18 %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007604"/>
                  </a:ext>
                </a:extLst>
              </a:tr>
              <a:tr h="222974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 dirty="0">
                          <a:effectLst/>
                        </a:rPr>
                        <a:t>Muotipiirtäminen &amp; kuvittaminen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16 %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15 %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19 %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491703"/>
                  </a:ext>
                </a:extLst>
              </a:tr>
              <a:tr h="222974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 dirty="0">
                          <a:effectLst/>
                        </a:rPr>
                        <a:t>Lukeminen ja kirjallisuus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11 %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12 %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11 %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022185"/>
                  </a:ext>
                </a:extLst>
              </a:tr>
              <a:tr h="222974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 dirty="0">
                          <a:effectLst/>
                        </a:rPr>
                        <a:t>Arkkitehtuuri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12 %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11 %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13 %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542387"/>
                  </a:ext>
                </a:extLst>
              </a:tr>
              <a:tr h="222974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 dirty="0">
                          <a:effectLst/>
                        </a:rPr>
                        <a:t>Bändisoittaminen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10 %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9 %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11 %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245015"/>
                  </a:ext>
                </a:extLst>
              </a:tr>
              <a:tr h="222974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 dirty="0">
                          <a:effectLst/>
                        </a:rPr>
                        <a:t>Kuoro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8 %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6 %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7 %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6" marR="830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8803441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E535F-650D-4071-9CD0-B542772DD3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673600" y="6399775"/>
            <a:ext cx="2844800" cy="365125"/>
          </a:xfrm>
        </p:spPr>
        <p:txBody>
          <a:bodyPr/>
          <a:lstStyle/>
          <a:p>
            <a:fld id="{9CDC3FFB-3268-453B-B185-AB33BF655EEC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AECF5-DAAC-419A-B95F-09D69CA375F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591" y="6408281"/>
            <a:ext cx="2844800" cy="365125"/>
          </a:xfrm>
        </p:spPr>
        <p:txBody>
          <a:bodyPr/>
          <a:lstStyle/>
          <a:p>
            <a:fld id="{B96410CF-3D11-4820-92A0-5F552F65C970}" type="datetime1">
              <a:rPr lang="fi-FI" smtClean="0"/>
              <a:pPr/>
              <a:t>4.4.2019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7329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B80C4-6984-4D89-B81B-6FB6F3D2C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Halutuimmat</a:t>
            </a:r>
            <a:r>
              <a:rPr lang="en-US" dirty="0"/>
              <a:t> </a:t>
            </a:r>
            <a:r>
              <a:rPr lang="en-US" dirty="0" err="1"/>
              <a:t>liikuntaharrastukset</a:t>
            </a:r>
            <a:r>
              <a:rPr lang="en-US" dirty="0"/>
              <a:t> </a:t>
            </a:r>
            <a:br>
              <a:rPr lang="en-US" dirty="0"/>
            </a:br>
            <a:r>
              <a:rPr lang="en-US" sz="2000" dirty="0" err="1"/>
              <a:t>Kaikista</a:t>
            </a:r>
            <a:r>
              <a:rPr lang="en-US" sz="2000" dirty="0"/>
              <a:t> </a:t>
            </a:r>
            <a:r>
              <a:rPr lang="en-US" sz="2000" dirty="0" err="1"/>
              <a:t>kiinnostavimmaksi</a:t>
            </a:r>
            <a:r>
              <a:rPr lang="en-US" sz="2000" dirty="0"/>
              <a:t> </a:t>
            </a:r>
            <a:r>
              <a:rPr lang="en-US" sz="2000" dirty="0" err="1"/>
              <a:t>arvioitu</a:t>
            </a:r>
            <a:endParaRPr lang="fi-FI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BCC46-3AEE-407D-98C2-72DC69726C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900EB-C36D-4510-BD48-E70CB42CFB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6410CF-3D11-4820-92A0-5F552F65C970}" type="datetime1">
              <a:rPr lang="fi-FI" smtClean="0"/>
              <a:pPr/>
              <a:t>4.4.2019</a:t>
            </a:fld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FE0028-A7F8-4CA9-BB3A-EC758242F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00200"/>
            <a:ext cx="10973751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37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1412C-DB2B-486C-A788-182FD7EAE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8532472" cy="1143000"/>
          </a:xfrm>
        </p:spPr>
        <p:txBody>
          <a:bodyPr/>
          <a:lstStyle/>
          <a:p>
            <a:r>
              <a:rPr lang="fi-FI" dirty="0"/>
              <a:t>Kiinnostus harrastaa koulussa liikuntaa</a:t>
            </a:r>
            <a:br>
              <a:rPr lang="fi-FI" dirty="0"/>
            </a:br>
            <a:r>
              <a:rPr lang="fi-FI" sz="2000" dirty="0"/>
              <a:t>Alakoululaisia tyttöjä kiinnostaa ratsastus, voimistelu, uinti ja cheerleading  	poikia eniten jalkapallo, salibandy, jääkiekko ja parkour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C6158-EC23-42D5-AA92-489A4661BB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301A8-5343-47F4-AC36-A3D8DA7270B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6410CF-3D11-4820-92A0-5F552F65C970}" type="datetime1">
              <a:rPr lang="fi-FI" smtClean="0"/>
              <a:pPr/>
              <a:t>4.4.2019</a:t>
            </a:fld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8BE5C3-4489-46C0-BF3A-A9D476ABC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919" b="-1"/>
          <a:stretch/>
        </p:blipFill>
        <p:spPr>
          <a:xfrm>
            <a:off x="519952" y="1595887"/>
            <a:ext cx="10955462" cy="441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00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1412C-DB2B-486C-A788-182FD7EAE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8532472" cy="1143000"/>
          </a:xfrm>
        </p:spPr>
        <p:txBody>
          <a:bodyPr/>
          <a:lstStyle/>
          <a:p>
            <a:r>
              <a:rPr lang="fi-FI" dirty="0"/>
              <a:t>Kiinnostus harrastaa koulussa liikuntaa:  </a:t>
            </a:r>
            <a:br>
              <a:rPr lang="fi-FI" dirty="0"/>
            </a:br>
            <a:r>
              <a:rPr lang="fi-FI" sz="2000" dirty="0"/>
              <a:t>Yläkoululaisia kiinnostaa jalkapallo, kuntosali ja  tanssi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C6158-EC23-42D5-AA92-489A4661BB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301A8-5343-47F4-AC36-A3D8DA7270B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6410CF-3D11-4820-92A0-5F552F65C970}" type="datetime1">
              <a:rPr lang="fi-FI" smtClean="0"/>
              <a:pPr/>
              <a:t>4.4.2019</a:t>
            </a:fld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5C9896-9BD2-4A63-8563-16AD40AFB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7"/>
          <a:stretch/>
        </p:blipFill>
        <p:spPr>
          <a:xfrm>
            <a:off x="519952" y="1673525"/>
            <a:ext cx="10955462" cy="433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43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920E0-4E71-4D42-9113-73A96556B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Taiteen ja kulttuurin harrastaminen koulussa ja muualla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9B49B-2E5C-4F9C-A50F-8DAA2E1022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4CE2B-1D53-4D65-96B4-332988738BD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6410CF-3D11-4820-92A0-5F552F65C970}" type="datetime1">
              <a:rPr lang="fi-FI" smtClean="0"/>
              <a:pPr/>
              <a:t>4.4.2019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D77B03-6DC9-47D7-9EA8-1C208071B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10973751" cy="4255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45A79D-30BE-4DFB-A150-44CDFEF64097}"/>
              </a:ext>
            </a:extLst>
          </p:cNvPr>
          <p:cNvSpPr txBox="1"/>
          <p:nvPr/>
        </p:nvSpPr>
        <p:spPr>
          <a:xfrm>
            <a:off x="5690647" y="5899639"/>
            <a:ext cx="81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n=74151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384772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1D7DA-03F0-4D02-9796-8A2B0A464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Harrastuneisuus</a:t>
            </a:r>
            <a:r>
              <a:rPr lang="en-US" dirty="0"/>
              <a:t> </a:t>
            </a:r>
            <a:r>
              <a:rPr lang="en-US" dirty="0" err="1"/>
              <a:t>koulun</a:t>
            </a:r>
            <a:r>
              <a:rPr lang="en-US" dirty="0"/>
              <a:t> </a:t>
            </a:r>
            <a:r>
              <a:rPr lang="en-US" dirty="0" err="1"/>
              <a:t>kerhoissa</a:t>
            </a:r>
            <a:r>
              <a:rPr lang="en-US" dirty="0"/>
              <a:t> ja </a:t>
            </a:r>
            <a:r>
              <a:rPr lang="en-US" dirty="0" err="1"/>
              <a:t>muualla</a:t>
            </a:r>
            <a:r>
              <a:rPr lang="en-US" dirty="0"/>
              <a:t> 2016-2019</a:t>
            </a:r>
            <a:endParaRPr lang="fi-FI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963E622-1A5B-4BFE-9E4F-215653A0FC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174351"/>
              </p:ext>
            </p:extLst>
          </p:nvPr>
        </p:nvGraphicFramePr>
        <p:xfrm>
          <a:off x="488830" y="1587500"/>
          <a:ext cx="10972964" cy="3683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652513">
                  <a:extLst>
                    <a:ext uri="{9D8B030D-6E8A-4147-A177-3AD203B41FA5}">
                      <a16:colId xmlns:a16="http://schemas.microsoft.com/office/drawing/2014/main" val="1329865179"/>
                    </a:ext>
                  </a:extLst>
                </a:gridCol>
                <a:gridCol w="2106817">
                  <a:extLst>
                    <a:ext uri="{9D8B030D-6E8A-4147-A177-3AD203B41FA5}">
                      <a16:colId xmlns:a16="http://schemas.microsoft.com/office/drawing/2014/main" val="1116788742"/>
                    </a:ext>
                  </a:extLst>
                </a:gridCol>
                <a:gridCol w="2106817">
                  <a:extLst>
                    <a:ext uri="{9D8B030D-6E8A-4147-A177-3AD203B41FA5}">
                      <a16:colId xmlns:a16="http://schemas.microsoft.com/office/drawing/2014/main" val="1383755242"/>
                    </a:ext>
                  </a:extLst>
                </a:gridCol>
                <a:gridCol w="2106817">
                  <a:extLst>
                    <a:ext uri="{9D8B030D-6E8A-4147-A177-3AD203B41FA5}">
                      <a16:colId xmlns:a16="http://schemas.microsoft.com/office/drawing/2014/main" val="410332266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i-FI" sz="1100" b="1" u="none" strike="noStrike" dirty="0">
                          <a:effectLst/>
                        </a:rPr>
                        <a:t>Harrastanut (koulun kerhossa tai / ja muualla)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19461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u="none" strike="noStrike" dirty="0">
                          <a:effectLst/>
                        </a:rPr>
                        <a:t>2016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1" u="none" strike="noStrike" dirty="0">
                          <a:effectLst/>
                        </a:rPr>
                        <a:t>2017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1" u="none" strike="noStrike" dirty="0">
                          <a:effectLst/>
                        </a:rPr>
                        <a:t>2018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86174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Soittimen soittaminen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34 %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33 %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33 %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855698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Kuvataide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32 %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33 %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33 %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641492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Tanssi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29 %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30 %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31 %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8927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Kädentaidot, muotoilu ja käsityö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effectLst/>
                        </a:rPr>
                        <a:t>27 %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26 %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25 %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214695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Valokuvaus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22 %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21 %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21 %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79735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Parkour, </a:t>
                      </a:r>
                      <a:r>
                        <a:rPr lang="fi-FI" sz="1100" b="1" u="none" strike="noStrike" dirty="0" err="1">
                          <a:effectLst/>
                        </a:rPr>
                        <a:t>street</a:t>
                      </a:r>
                      <a:r>
                        <a:rPr lang="fi-FI" sz="1100" b="1" u="none" strike="noStrike" dirty="0">
                          <a:effectLst/>
                        </a:rPr>
                        <a:t> ja </a:t>
                      </a:r>
                      <a:r>
                        <a:rPr lang="fi-FI" sz="1100" b="1" u="none" strike="noStrike" dirty="0" err="1">
                          <a:effectLst/>
                        </a:rPr>
                        <a:t>showdance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19 %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21 %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21 %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6758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Kuorossa laulaminen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effectLst/>
                        </a:rPr>
                        <a:t>18 %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18 %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18 %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890699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Lukeminen,  kirjallisuus, runot, sanataide ja kirjoittaminen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17 %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17 %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17 %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27787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Elokuva ja animaatio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16 %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17 %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17 %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07955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Media- ja videotaide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13 %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15 %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15 %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8684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Teatteri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13 %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14 %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14 %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72917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Bändisoitto ja orkesterissa soittaminen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effectLst/>
                        </a:rPr>
                        <a:t>13 %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13 %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14 %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32413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Sarjakuva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effectLst/>
                        </a:rPr>
                        <a:t>13 %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13 %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13 %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06532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Musiikin tekeminen ja musiikkitekniikka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effectLst/>
                        </a:rPr>
                        <a:t>12 %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13 %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14 %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346655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Muotipiirtäminen ja kuvittaminen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12 %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13 %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13 %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784794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Historia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11 %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11 %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12 %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591414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Sirkus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10 %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11 %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11 %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89325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Arkkitehtuuri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6 %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7 %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7 %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96" marR="7696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17786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6A483-784D-4F7D-BE7A-0E8A3863D67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673600" y="6399775"/>
            <a:ext cx="2844800" cy="365125"/>
          </a:xfrm>
        </p:spPr>
        <p:txBody>
          <a:bodyPr/>
          <a:lstStyle/>
          <a:p>
            <a:fld id="{9CDC3FFB-3268-453B-B185-AB33BF655EEC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6364B-2657-426D-A458-49A3BE9B5EE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591" y="6408281"/>
            <a:ext cx="2844800" cy="365125"/>
          </a:xfrm>
        </p:spPr>
        <p:txBody>
          <a:bodyPr/>
          <a:lstStyle/>
          <a:p>
            <a:fld id="{B96410CF-3D11-4820-92A0-5F552F65C970}" type="datetime1">
              <a:rPr lang="fi-FI" smtClean="0"/>
              <a:pPr/>
              <a:t>4.4.2019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48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D6D8C-C283-4B98-8E59-8CFD27B0E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Harrastuneisuus</a:t>
            </a:r>
            <a:r>
              <a:rPr lang="en-US" dirty="0"/>
              <a:t> </a:t>
            </a:r>
            <a:r>
              <a:rPr lang="en-US" dirty="0" err="1"/>
              <a:t>koulun</a:t>
            </a:r>
            <a:r>
              <a:rPr lang="en-US" dirty="0"/>
              <a:t> </a:t>
            </a:r>
            <a:r>
              <a:rPr lang="en-US" dirty="0" err="1"/>
              <a:t>kerhoissa</a:t>
            </a:r>
            <a:r>
              <a:rPr lang="en-US" dirty="0"/>
              <a:t> ja </a:t>
            </a:r>
            <a:r>
              <a:rPr lang="en-US" dirty="0" err="1"/>
              <a:t>muualla</a:t>
            </a:r>
            <a:r>
              <a:rPr lang="en-US" dirty="0"/>
              <a:t> 2016-2019</a:t>
            </a:r>
            <a:endParaRPr lang="fi-FI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CE27A99-6D50-4967-8A7B-D9CDC7A726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431294"/>
              </p:ext>
            </p:extLst>
          </p:nvPr>
        </p:nvGraphicFramePr>
        <p:xfrm>
          <a:off x="609600" y="1263769"/>
          <a:ext cx="10972801" cy="476792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905573">
                  <a:extLst>
                    <a:ext uri="{9D8B030D-6E8A-4147-A177-3AD203B41FA5}">
                      <a16:colId xmlns:a16="http://schemas.microsoft.com/office/drawing/2014/main" val="1301909052"/>
                    </a:ext>
                  </a:extLst>
                </a:gridCol>
                <a:gridCol w="1169015">
                  <a:extLst>
                    <a:ext uri="{9D8B030D-6E8A-4147-A177-3AD203B41FA5}">
                      <a16:colId xmlns:a16="http://schemas.microsoft.com/office/drawing/2014/main" val="3170243062"/>
                    </a:ext>
                  </a:extLst>
                </a:gridCol>
                <a:gridCol w="1169015">
                  <a:extLst>
                    <a:ext uri="{9D8B030D-6E8A-4147-A177-3AD203B41FA5}">
                      <a16:colId xmlns:a16="http://schemas.microsoft.com/office/drawing/2014/main" val="4281699162"/>
                    </a:ext>
                  </a:extLst>
                </a:gridCol>
                <a:gridCol w="1169015">
                  <a:extLst>
                    <a:ext uri="{9D8B030D-6E8A-4147-A177-3AD203B41FA5}">
                      <a16:colId xmlns:a16="http://schemas.microsoft.com/office/drawing/2014/main" val="3861830790"/>
                    </a:ext>
                  </a:extLst>
                </a:gridCol>
                <a:gridCol w="1169015">
                  <a:extLst>
                    <a:ext uri="{9D8B030D-6E8A-4147-A177-3AD203B41FA5}">
                      <a16:colId xmlns:a16="http://schemas.microsoft.com/office/drawing/2014/main" val="3341759396"/>
                    </a:ext>
                  </a:extLst>
                </a:gridCol>
                <a:gridCol w="1195584">
                  <a:extLst>
                    <a:ext uri="{9D8B030D-6E8A-4147-A177-3AD203B41FA5}">
                      <a16:colId xmlns:a16="http://schemas.microsoft.com/office/drawing/2014/main" val="2949615861"/>
                    </a:ext>
                  </a:extLst>
                </a:gridCol>
                <a:gridCol w="1195584">
                  <a:extLst>
                    <a:ext uri="{9D8B030D-6E8A-4147-A177-3AD203B41FA5}">
                      <a16:colId xmlns:a16="http://schemas.microsoft.com/office/drawing/2014/main" val="1029258765"/>
                    </a:ext>
                  </a:extLst>
                </a:gridCol>
              </a:tblGrid>
              <a:tr h="68113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 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100" b="1" u="none" strike="noStrike" dirty="0">
                          <a:effectLst/>
                        </a:rPr>
                        <a:t>Olen harrastanut koulun kerhossa 2016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100" b="1" u="none" strike="noStrike" dirty="0">
                          <a:effectLst/>
                        </a:rPr>
                        <a:t>Olen harrastanut muualla </a:t>
                      </a:r>
                      <a:br>
                        <a:rPr lang="fi-FI" sz="1100" b="1" u="none" strike="noStrike" dirty="0">
                          <a:effectLst/>
                        </a:rPr>
                      </a:br>
                      <a:r>
                        <a:rPr lang="fi-FI" sz="1100" b="1" u="none" strike="noStrike" dirty="0">
                          <a:effectLst/>
                        </a:rPr>
                        <a:t>2016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100" b="1" u="none" strike="noStrike" dirty="0">
                          <a:effectLst/>
                        </a:rPr>
                        <a:t>Olen harrastanut koulun kerhossa 2017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100" b="1" u="none" strike="noStrike" dirty="0">
                          <a:effectLst/>
                        </a:rPr>
                        <a:t>Olen harrastanut muualla </a:t>
                      </a:r>
                      <a:br>
                        <a:rPr lang="fi-FI" sz="1100" b="1" u="none" strike="noStrike" dirty="0">
                          <a:effectLst/>
                        </a:rPr>
                      </a:br>
                      <a:r>
                        <a:rPr lang="fi-FI" sz="1100" b="1" u="none" strike="noStrike" dirty="0">
                          <a:effectLst/>
                        </a:rPr>
                        <a:t>2017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100" b="1" u="none" strike="noStrike" dirty="0">
                          <a:effectLst/>
                        </a:rPr>
                        <a:t>Olen harrastanut koulun kerhossa 2019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100" b="1" u="none" strike="noStrike" dirty="0">
                          <a:effectLst/>
                        </a:rPr>
                        <a:t>Olen harrastanut muualla </a:t>
                      </a:r>
                      <a:br>
                        <a:rPr lang="fi-FI" sz="1100" b="1" u="none" strike="noStrike" dirty="0">
                          <a:effectLst/>
                        </a:rPr>
                      </a:br>
                      <a:r>
                        <a:rPr lang="fi-FI" sz="1100" b="1" u="none" strike="noStrike" dirty="0">
                          <a:effectLst/>
                        </a:rPr>
                        <a:t>2019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341954"/>
                  </a:ext>
                </a:extLst>
              </a:tr>
              <a:tr h="227044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Kuvataide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19 %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21 %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18 %</a:t>
                      </a:r>
                    </a:p>
                  </a:txBody>
                  <a:tcPr marL="7815" marR="7815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19 %</a:t>
                      </a:r>
                    </a:p>
                  </a:txBody>
                  <a:tcPr marL="7815" marR="7815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19 %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19 %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592461"/>
                  </a:ext>
                </a:extLst>
              </a:tr>
              <a:tr h="227044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Soittimen soittaminen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15 %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27 %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13 %</a:t>
                      </a:r>
                    </a:p>
                  </a:txBody>
                  <a:tcPr marL="7815" marR="7815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24 %</a:t>
                      </a:r>
                    </a:p>
                  </a:txBody>
                  <a:tcPr marL="7815" marR="7815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13 %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24 %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515534"/>
                  </a:ext>
                </a:extLst>
              </a:tr>
              <a:tr h="227044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Tanssi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8 %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27 %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8 %</a:t>
                      </a:r>
                    </a:p>
                  </a:txBody>
                  <a:tcPr marL="7815" marR="7815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28 %</a:t>
                      </a:r>
                    </a:p>
                  </a:txBody>
                  <a:tcPr marL="7815" marR="7815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8 %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25 %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651548"/>
                  </a:ext>
                </a:extLst>
              </a:tr>
              <a:tr h="227044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Kädentaidot, muotoilu ja käsityö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17 %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16 %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15 %</a:t>
                      </a:r>
                    </a:p>
                  </a:txBody>
                  <a:tcPr marL="7815" marR="7815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14 %</a:t>
                      </a:r>
                    </a:p>
                  </a:txBody>
                  <a:tcPr marL="7815" marR="7815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15 %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13 %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165553"/>
                  </a:ext>
                </a:extLst>
              </a:tr>
              <a:tr h="227044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Valokuvaus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5 %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20 %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5 %</a:t>
                      </a:r>
                    </a:p>
                  </a:txBody>
                  <a:tcPr marL="7815" marR="7815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18 %</a:t>
                      </a:r>
                    </a:p>
                  </a:txBody>
                  <a:tcPr marL="7815" marR="7815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6 %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17 %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601341"/>
                  </a:ext>
                </a:extLst>
              </a:tr>
              <a:tr h="227044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Parkour, </a:t>
                      </a:r>
                      <a:r>
                        <a:rPr lang="fi-FI" sz="1100" b="1" u="none" strike="noStrike" dirty="0" err="1">
                          <a:effectLst/>
                        </a:rPr>
                        <a:t>street</a:t>
                      </a:r>
                      <a:r>
                        <a:rPr lang="fi-FI" sz="1100" b="1" u="none" strike="noStrike" dirty="0">
                          <a:effectLst/>
                        </a:rPr>
                        <a:t> ja </a:t>
                      </a:r>
                      <a:r>
                        <a:rPr lang="fi-FI" sz="1100" b="1" u="none" strike="noStrike" dirty="0" err="1">
                          <a:effectLst/>
                        </a:rPr>
                        <a:t>showdance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4 %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18 %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4 %</a:t>
                      </a:r>
                    </a:p>
                  </a:txBody>
                  <a:tcPr marL="7815" marR="7815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18 %</a:t>
                      </a:r>
                    </a:p>
                  </a:txBody>
                  <a:tcPr marL="7815" marR="7815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5 %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18 %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709776"/>
                  </a:ext>
                </a:extLst>
              </a:tr>
              <a:tr h="227044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Elokuva ja animaatio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7 %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12 %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8 %</a:t>
                      </a:r>
                    </a:p>
                  </a:txBody>
                  <a:tcPr marL="7815" marR="7815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11 %</a:t>
                      </a:r>
                    </a:p>
                  </a:txBody>
                  <a:tcPr marL="7815" marR="7815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9 %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10 %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470362"/>
                  </a:ext>
                </a:extLst>
              </a:tr>
              <a:tr h="227044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Kuorossa laulaminen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12 %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9 %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10 %</a:t>
                      </a:r>
                    </a:p>
                  </a:txBody>
                  <a:tcPr marL="7815" marR="7815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9 %</a:t>
                      </a:r>
                    </a:p>
                  </a:txBody>
                  <a:tcPr marL="7815" marR="7815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10 %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9 %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919910"/>
                  </a:ext>
                </a:extLst>
              </a:tr>
              <a:tr h="227044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Lukeminen, kirjallisuus, runot, sanataide ja kirjoittaminen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9 %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13 %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8 %</a:t>
                      </a:r>
                    </a:p>
                  </a:txBody>
                  <a:tcPr marL="7815" marR="7815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12 %</a:t>
                      </a:r>
                    </a:p>
                  </a:txBody>
                  <a:tcPr marL="7815" marR="7815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8 %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11 %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319389"/>
                  </a:ext>
                </a:extLst>
              </a:tr>
              <a:tr h="227044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Media- ja videotaide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5 %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11 %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6 %</a:t>
                      </a:r>
                    </a:p>
                  </a:txBody>
                  <a:tcPr marL="7815" marR="7815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10 %</a:t>
                      </a:r>
                    </a:p>
                  </a:txBody>
                  <a:tcPr marL="7815" marR="7815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6 %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10 %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574384"/>
                  </a:ext>
                </a:extLst>
              </a:tr>
              <a:tr h="227044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Teatteri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6 %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9 %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7 %</a:t>
                      </a:r>
                    </a:p>
                  </a:txBody>
                  <a:tcPr marL="7815" marR="7815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9 %</a:t>
                      </a:r>
                    </a:p>
                  </a:txBody>
                  <a:tcPr marL="7815" marR="7815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7 %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9 %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199776"/>
                  </a:ext>
                </a:extLst>
              </a:tr>
              <a:tr h="227044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Bändisoitto ja orkesterissa soittaminen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8 %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8 %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7 %</a:t>
                      </a:r>
                    </a:p>
                  </a:txBody>
                  <a:tcPr marL="7815" marR="7815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8 %</a:t>
                      </a:r>
                    </a:p>
                  </a:txBody>
                  <a:tcPr marL="7815" marR="7815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7 %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8 %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431026"/>
                  </a:ext>
                </a:extLst>
              </a:tr>
              <a:tr h="227044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Sarjakuva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6 %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10 %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6 %</a:t>
                      </a:r>
                    </a:p>
                  </a:txBody>
                  <a:tcPr marL="7815" marR="7815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9 %</a:t>
                      </a:r>
                    </a:p>
                  </a:txBody>
                  <a:tcPr marL="7815" marR="7815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6 %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9 %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035834"/>
                  </a:ext>
                </a:extLst>
              </a:tr>
              <a:tr h="227044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Muotipiirtäminen ja kuvittaminen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5 %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9 %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5 %</a:t>
                      </a:r>
                    </a:p>
                  </a:txBody>
                  <a:tcPr marL="7815" marR="7815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9 %</a:t>
                      </a:r>
                    </a:p>
                  </a:txBody>
                  <a:tcPr marL="7815" marR="7815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5 %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9 %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801998"/>
                  </a:ext>
                </a:extLst>
              </a:tr>
              <a:tr h="227044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Musiikin tekeminen ja musiikkitekniikka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5 %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9 %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6 %</a:t>
                      </a:r>
                    </a:p>
                  </a:txBody>
                  <a:tcPr marL="7815" marR="7815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8 %</a:t>
                      </a:r>
                    </a:p>
                  </a:txBody>
                  <a:tcPr marL="7815" marR="7815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6 %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9 %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850886"/>
                  </a:ext>
                </a:extLst>
              </a:tr>
              <a:tr h="227044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Sirkus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3 %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9 %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3 %</a:t>
                      </a:r>
                    </a:p>
                  </a:txBody>
                  <a:tcPr marL="7815" marR="7815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9 %</a:t>
                      </a:r>
                    </a:p>
                  </a:txBody>
                  <a:tcPr marL="7815" marR="7815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3 %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9 %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333330"/>
                  </a:ext>
                </a:extLst>
              </a:tr>
              <a:tr h="227044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Historia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8 %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5 %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7 %</a:t>
                      </a:r>
                    </a:p>
                  </a:txBody>
                  <a:tcPr marL="7815" marR="7815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5 %</a:t>
                      </a:r>
                    </a:p>
                  </a:txBody>
                  <a:tcPr marL="7815" marR="7815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8 %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5 %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325549"/>
                  </a:ext>
                </a:extLst>
              </a:tr>
              <a:tr h="227044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Arkkitehtuuri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2 %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5 %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2 %</a:t>
                      </a:r>
                    </a:p>
                  </a:txBody>
                  <a:tcPr marL="7815" marR="7815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5 %</a:t>
                      </a:r>
                    </a:p>
                  </a:txBody>
                  <a:tcPr marL="7815" marR="7815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2 %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5 %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2" marR="6642" marT="5397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2653616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81BA8-4FD0-4FBE-BF1E-A047F2DE9C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673600" y="6399775"/>
            <a:ext cx="2844800" cy="365125"/>
          </a:xfrm>
        </p:spPr>
        <p:txBody>
          <a:bodyPr/>
          <a:lstStyle/>
          <a:p>
            <a:fld id="{9CDC3FFB-3268-453B-B185-AB33BF655EEC}" type="slidenum">
              <a:rPr lang="fi-FI" smtClean="0"/>
              <a:pPr/>
              <a:t>27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A75EB-D76C-424C-B1A1-D120B5C97E5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591" y="6408281"/>
            <a:ext cx="2844800" cy="365125"/>
          </a:xfrm>
        </p:spPr>
        <p:txBody>
          <a:bodyPr/>
          <a:lstStyle/>
          <a:p>
            <a:fld id="{B96410CF-3D11-4820-92A0-5F552F65C970}" type="datetime1">
              <a:rPr lang="fi-FI" smtClean="0"/>
              <a:pPr/>
              <a:t>4.4.2019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066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920E0-4E71-4D42-9113-73A96556B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Liikunnan harrastaminen koulussa ja muualla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9B49B-2E5C-4F9C-A50F-8DAA2E1022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/>
              <a:pPr/>
              <a:t>28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4CE2B-1D53-4D65-96B4-332988738BD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6410CF-3D11-4820-92A0-5F552F65C970}" type="datetime1">
              <a:rPr lang="fi-FI" smtClean="0"/>
              <a:pPr/>
              <a:t>4.4.2019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CDC724-1028-43E0-9AD6-9DCE571CF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10973751" cy="4255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C047A6-F3AC-4783-9A16-D49C44CCE2FB}"/>
              </a:ext>
            </a:extLst>
          </p:cNvPr>
          <p:cNvSpPr txBox="1"/>
          <p:nvPr/>
        </p:nvSpPr>
        <p:spPr>
          <a:xfrm>
            <a:off x="5690647" y="5899639"/>
            <a:ext cx="81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n=74150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272956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1412C-DB2B-486C-A788-182FD7EAE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Kuka</a:t>
            </a:r>
            <a:r>
              <a:rPr lang="en-US" dirty="0"/>
              <a:t> tai </a:t>
            </a:r>
            <a:r>
              <a:rPr lang="en-US" dirty="0" err="1"/>
              <a:t>mikä</a:t>
            </a:r>
            <a:r>
              <a:rPr lang="en-US" dirty="0"/>
              <a:t> on </a:t>
            </a:r>
            <a:r>
              <a:rPr lang="en-US" dirty="0" err="1"/>
              <a:t>vaikuttanut</a:t>
            </a:r>
            <a:r>
              <a:rPr lang="en-US" dirty="0"/>
              <a:t> </a:t>
            </a:r>
            <a:r>
              <a:rPr lang="en-US" dirty="0" err="1"/>
              <a:t>siihen</a:t>
            </a:r>
            <a:r>
              <a:rPr lang="en-US" dirty="0"/>
              <a:t>, </a:t>
            </a: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harrastan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C6158-EC23-42D5-AA92-489A4661BB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/>
              <a:pPr/>
              <a:t>29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301A8-5343-47F4-AC36-A3D8DA7270B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6410CF-3D11-4820-92A0-5F552F65C970}" type="datetime1">
              <a:rPr lang="fi-FI" smtClean="0"/>
              <a:pPr/>
              <a:t>4.4.2019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0E34D5-115D-4DF6-A875-05F3B22FA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22109"/>
            <a:ext cx="11138357" cy="4785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CD46F7-66FB-4C99-ADE1-36B41B7D83BD}"/>
              </a:ext>
            </a:extLst>
          </p:cNvPr>
          <p:cNvSpPr txBox="1"/>
          <p:nvPr/>
        </p:nvSpPr>
        <p:spPr>
          <a:xfrm>
            <a:off x="5690647" y="5899639"/>
            <a:ext cx="81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n=74150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028551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90BAB-C254-40FB-A9EA-4CC826790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Osallistujien</a:t>
            </a:r>
            <a:r>
              <a:rPr lang="en-US" dirty="0"/>
              <a:t> </a:t>
            </a:r>
            <a:r>
              <a:rPr lang="en-US" dirty="0" err="1"/>
              <a:t>lukumäärä</a:t>
            </a:r>
            <a:r>
              <a:rPr lang="en-US" dirty="0"/>
              <a:t> </a:t>
            </a:r>
            <a:r>
              <a:rPr lang="en-US" dirty="0" err="1"/>
              <a:t>maakunnittain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82CBD-CFEA-4005-A786-E626D581BD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4ADEC-FDE1-4889-AE9B-9E5D2BCE33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6410CF-3D11-4820-92A0-5F552F65C970}" type="datetime1">
              <a:rPr lang="fi-FI" smtClean="0"/>
              <a:pPr/>
              <a:t>4.4.2019</a:t>
            </a:fld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CD0E63-F5D2-4E35-ACE5-5B0499D9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10973751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17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0AED4-FEA5-4682-80D6-842E0721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Vapaa-ajalla olen mielelläni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0D6B2-2373-4C33-9325-2CACB77C72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/>
              <a:pPr/>
              <a:t>30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F1CD8-4527-4DD9-A665-60A4DB75072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6410CF-3D11-4820-92A0-5F552F65C970}" type="datetime1">
              <a:rPr lang="fi-FI" smtClean="0"/>
              <a:pPr/>
              <a:t>4.4.2019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34BC74-48A9-4259-B922-495288625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10973751" cy="42553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16D309-43C5-4922-BAF6-C3C04C042129}"/>
              </a:ext>
            </a:extLst>
          </p:cNvPr>
          <p:cNvSpPr txBox="1"/>
          <p:nvPr/>
        </p:nvSpPr>
        <p:spPr>
          <a:xfrm>
            <a:off x="5690647" y="5899639"/>
            <a:ext cx="81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n=74144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711648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98C1F-6868-4610-8E9D-32BA529B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Vapaa-ajalla olen mielelläni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E96B9-9192-4CA7-88AD-60DF93C3B6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/>
              <a:pPr/>
              <a:t>31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4EE0C-7471-498E-93C0-3A3970A549B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6410CF-3D11-4820-92A0-5F552F65C970}" type="datetime1">
              <a:rPr lang="fi-FI" smtClean="0"/>
              <a:pPr/>
              <a:t>4.4.2019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E62E36-B531-42A0-B6FD-1C493A652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10973751" cy="42553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E71CB6-ED7E-43B8-A92C-FE0132813343}"/>
              </a:ext>
            </a:extLst>
          </p:cNvPr>
          <p:cNvSpPr txBox="1"/>
          <p:nvPr/>
        </p:nvSpPr>
        <p:spPr>
          <a:xfrm>
            <a:off x="5376322" y="5720963"/>
            <a:ext cx="81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n=44843</a:t>
            </a:r>
            <a:endParaRPr lang="fi-FI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F5AFF1-C4BE-4D98-9E67-4CE68F860FB9}"/>
              </a:ext>
            </a:extLst>
          </p:cNvPr>
          <p:cNvSpPr txBox="1"/>
          <p:nvPr/>
        </p:nvSpPr>
        <p:spPr>
          <a:xfrm>
            <a:off x="6187027" y="5725126"/>
            <a:ext cx="81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n=29301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22191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B9BCE3-61F6-4D64-A8BE-F26FCC88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Olen </a:t>
            </a:r>
            <a:r>
              <a:rPr lang="en-US" dirty="0" err="1"/>
              <a:t>tyytyväinen</a:t>
            </a:r>
            <a:r>
              <a:rPr lang="en-US" dirty="0"/>
              <a:t> </a:t>
            </a:r>
            <a:r>
              <a:rPr lang="en-US" dirty="0" err="1"/>
              <a:t>elämääni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E884A2E-98F5-47A2-9F7C-344F5E9F09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624A847-424D-4FC5-8DDD-E29ABF3E97D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6410CF-3D11-4820-92A0-5F552F65C970}" type="datetime1">
              <a:rPr lang="fi-FI" smtClean="0"/>
              <a:pPr/>
              <a:t>4.4.2019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30AE6C-40A9-4AAE-A750-93CEEADA5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494" y="1417638"/>
            <a:ext cx="9565453" cy="4633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963065-C01F-42FC-8369-5BAF14A7D8A4}"/>
              </a:ext>
            </a:extLst>
          </p:cNvPr>
          <p:cNvSpPr txBox="1"/>
          <p:nvPr/>
        </p:nvSpPr>
        <p:spPr>
          <a:xfrm>
            <a:off x="4470483" y="5914770"/>
            <a:ext cx="81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n=65998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614959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2027-2AAA-4C86-862D-5611E3297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Olen tyytyväinen elämääni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D3A16-7315-4C77-A595-88B9327095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C4569-C769-4198-AC7D-D61EE68A1E5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6410CF-3D11-4820-92A0-5F552F65C970}" type="datetime1">
              <a:rPr lang="fi-FI" smtClean="0"/>
              <a:pPr/>
              <a:t>4.4.2019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BF806F-E0A5-4946-A8EC-52FC3519F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85" y="1529499"/>
            <a:ext cx="5486876" cy="42553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A794F5-0F0A-4730-A7C2-421D67ACF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29499"/>
            <a:ext cx="5486876" cy="4255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FEE560-9E01-4E8C-923E-6B151F48A796}"/>
              </a:ext>
            </a:extLst>
          </p:cNvPr>
          <p:cNvSpPr txBox="1"/>
          <p:nvPr/>
        </p:nvSpPr>
        <p:spPr>
          <a:xfrm>
            <a:off x="2585497" y="5670494"/>
            <a:ext cx="81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n=32672</a:t>
            </a:r>
            <a:endParaRPr lang="fi-FI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C26316-C8A7-422A-81EF-7549642F52EF}"/>
              </a:ext>
            </a:extLst>
          </p:cNvPr>
          <p:cNvSpPr txBox="1"/>
          <p:nvPr/>
        </p:nvSpPr>
        <p:spPr>
          <a:xfrm>
            <a:off x="3300952" y="5670493"/>
            <a:ext cx="81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n=30291</a:t>
            </a:r>
            <a:endParaRPr lang="fi-FI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D86EE2-B534-4A39-BCCF-722D1CBBC3A9}"/>
              </a:ext>
            </a:extLst>
          </p:cNvPr>
          <p:cNvSpPr txBox="1"/>
          <p:nvPr/>
        </p:nvSpPr>
        <p:spPr>
          <a:xfrm>
            <a:off x="8148097" y="5670494"/>
            <a:ext cx="81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n=40676</a:t>
            </a:r>
            <a:endParaRPr lang="fi-FI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875D97-D2FA-4BF9-99E5-FE3CB7EE01F9}"/>
              </a:ext>
            </a:extLst>
          </p:cNvPr>
          <p:cNvSpPr txBox="1"/>
          <p:nvPr/>
        </p:nvSpPr>
        <p:spPr>
          <a:xfrm>
            <a:off x="8863552" y="5670493"/>
            <a:ext cx="81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n=25322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60998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B9BCE3-61F6-4D64-A8BE-F26FCC88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4065"/>
            <a:ext cx="8532472" cy="1143000"/>
          </a:xfrm>
        </p:spPr>
        <p:txBody>
          <a:bodyPr/>
          <a:lstStyle/>
          <a:p>
            <a:r>
              <a:rPr lang="fi-FI" dirty="0"/>
              <a:t>Minulla on kavereita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E884A2E-98F5-47A2-9F7C-344F5E9F09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624A847-424D-4FC5-8DDD-E29ABF3E97D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6410CF-3D11-4820-92A0-5F552F65C970}" type="datetime1">
              <a:rPr lang="fi-FI" smtClean="0"/>
              <a:pPr/>
              <a:t>4.4.2019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DD016A-EBD8-4D58-96B3-857F2CEB9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400" y="1427065"/>
            <a:ext cx="9571550" cy="44199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268375-39CB-434F-8E8B-C359596B47BC}"/>
              </a:ext>
            </a:extLst>
          </p:cNvPr>
          <p:cNvSpPr txBox="1"/>
          <p:nvPr/>
        </p:nvSpPr>
        <p:spPr>
          <a:xfrm>
            <a:off x="5061033" y="5846820"/>
            <a:ext cx="81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n=65166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120425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6EDF0-B08E-4561-B7F0-9B9AEA6FD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Kavereiden ja elämään tyytyväisyyden välillä yhteys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22EE1-BDEC-4563-8319-D960BFD72E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EA400-1E23-4E27-BAB2-EAFC3C89873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6410CF-3D11-4820-92A0-5F552F65C970}" type="datetime1">
              <a:rPr lang="fi-FI" smtClean="0"/>
              <a:pPr/>
              <a:t>4.4.2019</a:t>
            </a:fld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022797-D7EB-45E9-903C-A7740CE3596F}"/>
              </a:ext>
            </a:extLst>
          </p:cNvPr>
          <p:cNvSpPr txBox="1"/>
          <p:nvPr/>
        </p:nvSpPr>
        <p:spPr>
          <a:xfrm>
            <a:off x="1495991" y="1935531"/>
            <a:ext cx="2987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Olen </a:t>
            </a:r>
            <a:r>
              <a:rPr lang="en-US" dirty="0" err="1"/>
              <a:t>tyytyväinen</a:t>
            </a:r>
            <a:r>
              <a:rPr lang="en-US" dirty="0"/>
              <a:t> </a:t>
            </a:r>
            <a:r>
              <a:rPr lang="en-US" dirty="0" err="1"/>
              <a:t>elämääni</a:t>
            </a:r>
            <a:endParaRPr lang="fi-F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4376A-230E-4B5A-ACAD-CA6C867A7884}"/>
              </a:ext>
            </a:extLst>
          </p:cNvPr>
          <p:cNvSpPr txBox="1"/>
          <p:nvPr/>
        </p:nvSpPr>
        <p:spPr>
          <a:xfrm>
            <a:off x="7886159" y="1935531"/>
            <a:ext cx="3884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</a:t>
            </a:r>
            <a:r>
              <a:rPr lang="en-US" dirty="0"/>
              <a:t> ole </a:t>
            </a:r>
            <a:r>
              <a:rPr lang="en-US" dirty="0" err="1"/>
              <a:t>kovin</a:t>
            </a:r>
            <a:r>
              <a:rPr lang="en-US" dirty="0"/>
              <a:t> </a:t>
            </a:r>
            <a:r>
              <a:rPr lang="en-US" dirty="0" err="1"/>
              <a:t>tyytyväinen</a:t>
            </a:r>
            <a:r>
              <a:rPr lang="en-US" dirty="0"/>
              <a:t> </a:t>
            </a:r>
            <a:r>
              <a:rPr lang="en-US" dirty="0" err="1"/>
              <a:t>elämääni</a:t>
            </a:r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8B890D-5163-4131-8B58-53541EB49B0A}"/>
              </a:ext>
            </a:extLst>
          </p:cNvPr>
          <p:cNvSpPr txBox="1"/>
          <p:nvPr/>
        </p:nvSpPr>
        <p:spPr>
          <a:xfrm>
            <a:off x="4281721" y="1448563"/>
            <a:ext cx="3884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Alakoululaiset</a:t>
            </a:r>
            <a:endParaRPr lang="fi-FI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084FC5-E90A-4E89-8DF0-6585D84FD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26" y="2422498"/>
            <a:ext cx="11376122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45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6EDF0-B08E-4561-B7F0-9B9AEA6FD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Kavereiden ja elämään tyytyväisyyden välillä yhteys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22EE1-BDEC-4563-8319-D960BFD72E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EA400-1E23-4E27-BAB2-EAFC3C89873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6410CF-3D11-4820-92A0-5F552F65C970}" type="datetime1">
              <a:rPr lang="fi-FI" smtClean="0"/>
              <a:pPr/>
              <a:t>4.4.2019</a:t>
            </a:fld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022797-D7EB-45E9-903C-A7740CE3596F}"/>
              </a:ext>
            </a:extLst>
          </p:cNvPr>
          <p:cNvSpPr txBox="1"/>
          <p:nvPr/>
        </p:nvSpPr>
        <p:spPr>
          <a:xfrm>
            <a:off x="1495991" y="1935531"/>
            <a:ext cx="2987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Olen </a:t>
            </a:r>
            <a:r>
              <a:rPr lang="en-US" dirty="0" err="1"/>
              <a:t>tyytyväinen</a:t>
            </a:r>
            <a:r>
              <a:rPr lang="en-US" dirty="0"/>
              <a:t> </a:t>
            </a:r>
            <a:r>
              <a:rPr lang="en-US" dirty="0" err="1"/>
              <a:t>elämääni</a:t>
            </a:r>
            <a:endParaRPr lang="fi-F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4376A-230E-4B5A-ACAD-CA6C867A7884}"/>
              </a:ext>
            </a:extLst>
          </p:cNvPr>
          <p:cNvSpPr txBox="1"/>
          <p:nvPr/>
        </p:nvSpPr>
        <p:spPr>
          <a:xfrm>
            <a:off x="7886159" y="1935531"/>
            <a:ext cx="3884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</a:t>
            </a:r>
            <a:r>
              <a:rPr lang="en-US" dirty="0"/>
              <a:t> ole </a:t>
            </a:r>
            <a:r>
              <a:rPr lang="en-US" dirty="0" err="1"/>
              <a:t>kovin</a:t>
            </a:r>
            <a:r>
              <a:rPr lang="en-US" dirty="0"/>
              <a:t> </a:t>
            </a:r>
            <a:r>
              <a:rPr lang="en-US" dirty="0" err="1"/>
              <a:t>tyytyväinen</a:t>
            </a:r>
            <a:r>
              <a:rPr lang="en-US" dirty="0"/>
              <a:t> </a:t>
            </a:r>
            <a:r>
              <a:rPr lang="en-US" dirty="0" err="1"/>
              <a:t>elämääni</a:t>
            </a:r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8B890D-5163-4131-8B58-53541EB49B0A}"/>
              </a:ext>
            </a:extLst>
          </p:cNvPr>
          <p:cNvSpPr txBox="1"/>
          <p:nvPr/>
        </p:nvSpPr>
        <p:spPr>
          <a:xfrm>
            <a:off x="4281721" y="1448563"/>
            <a:ext cx="3884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Yläkoululaiset</a:t>
            </a:r>
            <a:endParaRPr lang="fi-FI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DA5CB-152F-486C-AEE9-D0D94C0AD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26" y="2422498"/>
            <a:ext cx="11376122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45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6148C-FCD8-47C3-A696-0A1FFBFEA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8532472" cy="1143000"/>
          </a:xfrm>
        </p:spPr>
        <p:txBody>
          <a:bodyPr/>
          <a:lstStyle/>
          <a:p>
            <a:r>
              <a:rPr lang="fi-FI" dirty="0"/>
              <a:t>Uusien asioiden oppiminen 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BDAA7-660D-47D9-93DC-CD4990EF5E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DC3FFB-3268-453B-B185-AB33BF655EEC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DA6A5-2DFE-402E-B39B-7DCD7E638F6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6410CF-3D11-4820-92A0-5F552F65C970}" type="datetime1">
              <a:rPr lang="fi-FI" smtClean="0"/>
              <a:pPr/>
              <a:t>4.4.2019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433859-7D6C-42E0-A7DF-075C8B1F8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420" y="1417638"/>
            <a:ext cx="9565453" cy="4419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DE6677-9110-471A-A1E0-0BE4C4912408}"/>
              </a:ext>
            </a:extLst>
          </p:cNvPr>
          <p:cNvSpPr txBox="1"/>
          <p:nvPr/>
        </p:nvSpPr>
        <p:spPr>
          <a:xfrm>
            <a:off x="5061033" y="5846820"/>
            <a:ext cx="81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n=65069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131084243"/>
      </p:ext>
    </p:extLst>
  </p:cSld>
  <p:clrMapOvr>
    <a:masterClrMapping/>
  </p:clrMapOvr>
</p:sld>
</file>

<file path=ppt/theme/theme1.xml><?xml version="1.0" encoding="utf-8"?>
<a:theme xmlns:a="http://schemas.openxmlformats.org/drawingml/2006/main" name="pohja_raportointiin_ja_myyntiin_tallenna_templatena_koneellesi">
  <a:themeElements>
    <a:clrScheme name="Fountain Park">
      <a:dk1>
        <a:srgbClr val="565656"/>
      </a:dk1>
      <a:lt1>
        <a:sysClr val="window" lastClr="FFFFFF"/>
      </a:lt1>
      <a:dk2>
        <a:srgbClr val="004070"/>
      </a:dk2>
      <a:lt2>
        <a:srgbClr val="FBF8EB"/>
      </a:lt2>
      <a:accent1>
        <a:srgbClr val="86CFE4"/>
      </a:accent1>
      <a:accent2>
        <a:srgbClr val="E73059"/>
      </a:accent2>
      <a:accent3>
        <a:srgbClr val="A3C95E"/>
      </a:accent3>
      <a:accent4>
        <a:srgbClr val="A84D98"/>
      </a:accent4>
      <a:accent5>
        <a:srgbClr val="B0DDED"/>
      </a:accent5>
      <a:accent6>
        <a:srgbClr val="C1DA93"/>
      </a:accent6>
      <a:hlink>
        <a:srgbClr val="86CFE4"/>
      </a:hlink>
      <a:folHlink>
        <a:srgbClr val="A84D98"/>
      </a:folHlink>
    </a:clrScheme>
    <a:fontScheme name="Kierros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945fd1da-8ad9-4932-ab81-88838fd3272b">
      <Terms xmlns="http://schemas.microsoft.com/office/infopath/2007/PartnerControls"/>
    </TaxKeywordTaxHTField>
    <TaxCatchAll xmlns="945fd1da-8ad9-4932-ab81-88838fd3272b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P dokumentti (FI)" ma:contentTypeID="0x010100F7695E640D1F3B47876C344D8C06878601006C9CA8A8A70A5C4CB4BFB8DE03D1D0BB" ma:contentTypeVersion="7" ma:contentTypeDescription="Fountain Park dokumetti (pohja suomeksi)" ma:contentTypeScope="" ma:versionID="3659994638b2480f1d0966973e217d54">
  <xsd:schema xmlns:xsd="http://www.w3.org/2001/XMLSchema" xmlns:xs="http://www.w3.org/2001/XMLSchema" xmlns:p="http://schemas.microsoft.com/office/2006/metadata/properties" xmlns:ns2="945fd1da-8ad9-4932-ab81-88838fd3272b" xmlns:ns3="e4f3ee0c-e4f7-4e61-88c7-637c0208e1ab" targetNamespace="http://schemas.microsoft.com/office/2006/metadata/properties" ma:root="true" ma:fieldsID="20e4406f442440975edbde435a400b82" ns2:_="" ns3:_="">
    <xsd:import namespace="945fd1da-8ad9-4932-ab81-88838fd3272b"/>
    <xsd:import namespace="e4f3ee0c-e4f7-4e61-88c7-637c0208e1ab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fd1da-8ad9-4932-ab81-88838fd3272b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Yrityksen avainsanat" ma:fieldId="{23f27201-bee3-471e-b2e7-b64fd8b7ca38}" ma:taxonomyMulti="true" ma:sspId="ce29c465-7d24-4312-9278-3ea529b98bd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46605f20-56fb-4dc2-95ba-176e3559feab}" ma:internalName="TaxCatchAll" ma:showField="CatchAllData" ma:web="945fd1da-8ad9-4932-ab81-88838fd327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46605f20-56fb-4dc2-95ba-176e3559feab}" ma:internalName="TaxCatchAllLabel" ma:readOnly="true" ma:showField="CatchAllDataLabel" ma:web="945fd1da-8ad9-4932-ab81-88838fd327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3ee0c-e4f7-4e61-88c7-637c0208e1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customXsn xmlns="http://schemas.microsoft.com/office/2006/metadata/customXsn">
  <xsnLocation>https://fountainfipark.sharepoint.com/sites/sales/opportunity/Forms/FP dokumentti (FI)/word pohja fi.docx</xsnLocation>
  <cached>False</cached>
  <openByDefault>False</openByDefault>
  <xsnScope>https://fountainfipark.sharepoint.com/sites/sales/opportunity</xsnScope>
</customXsn>
</file>

<file path=customXml/itemProps1.xml><?xml version="1.0" encoding="utf-8"?>
<ds:datastoreItem xmlns:ds="http://schemas.openxmlformats.org/officeDocument/2006/customXml" ds:itemID="{AAEFFC0D-2417-4715-B1A3-19E745905FAC}">
  <ds:schemaRefs>
    <ds:schemaRef ds:uri="http://schemas.microsoft.com/office/2006/metadata/properties"/>
    <ds:schemaRef ds:uri="945fd1da-8ad9-4932-ab81-88838fd3272b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e4f3ee0c-e4f7-4e61-88c7-637c0208e1a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D33D6EC-990E-4194-AF4D-704480A78652}">
  <ds:schemaRefs>
    <ds:schemaRef ds:uri="945fd1da-8ad9-4932-ab81-88838fd3272b"/>
    <ds:schemaRef ds:uri="e4f3ee0c-e4f7-4e61-88c7-637c0208e1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C3A971D-A336-4EB5-9037-698394BFB69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7333F90-78BA-4F43-A1B3-0380B7BD9D95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Työterveyslaitos tarjous</Template>
  <TotalTime>2436</TotalTime>
  <Words>893</Words>
  <Application>Microsoft Office PowerPoint</Application>
  <PresentationFormat>Laajakuva</PresentationFormat>
  <Paragraphs>414</Paragraphs>
  <Slides>31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31</vt:i4>
      </vt:variant>
    </vt:vector>
  </HeadingPairs>
  <TitlesOfParts>
    <vt:vector size="37" baseType="lpstr">
      <vt:lpstr>MS PGothic</vt:lpstr>
      <vt:lpstr>MS PGothic</vt:lpstr>
      <vt:lpstr>Arial</vt:lpstr>
      <vt:lpstr>Calibri</vt:lpstr>
      <vt:lpstr>Trebuchet MS</vt:lpstr>
      <vt:lpstr>pohja_raportointiin_ja_myyntiin_tallenna_templatena_koneellesi</vt:lpstr>
      <vt:lpstr>Opetus-ja kulttuuriministeriön   Koululaiskyselyn 2019 tulokset   neuvotteleva virkamies Iina Berden, opetus- ja kulttuuriministeriö varatoimitusjohtaja Tuomo Lähdeniemi, Fountain Park  3.4.2019 Karakallion koulu, Espoo</vt:lpstr>
      <vt:lpstr>Mukana 95 000 koululaista, noin 10 000 oppilasta jokaiselta luokka-asteelta</vt:lpstr>
      <vt:lpstr>Osallistujien lukumäärä maakunnittain</vt:lpstr>
      <vt:lpstr>Olen tyytyväinen elämääni</vt:lpstr>
      <vt:lpstr>Olen tyytyväinen elämääni</vt:lpstr>
      <vt:lpstr>Minulla on kavereita</vt:lpstr>
      <vt:lpstr>Kavereiden ja elämään tyytyväisyyden välillä yhteys</vt:lpstr>
      <vt:lpstr>Kavereiden ja elämään tyytyväisyyden välillä yhteys</vt:lpstr>
      <vt:lpstr>Uusien asioiden oppiminen on</vt:lpstr>
      <vt:lpstr>Uusien asioiden oppiminen on</vt:lpstr>
      <vt:lpstr>Uusien asioiden oppiminen innostaa vähemmän kun on tyytymätön elämään</vt:lpstr>
      <vt:lpstr>Näitä asioita haluaisin muuttaa ja minulla on ideoita miten</vt:lpstr>
      <vt:lpstr>Näitä asioita haluaisin muuttaa ja minulla on ideoita miten </vt:lpstr>
      <vt:lpstr>Näitä asioita haluaisin muuttaa ja minulla on ideoita miten </vt:lpstr>
      <vt:lpstr>Ei-tyytyväisillä enemmän kiinnostusta ja ideoita muuttaa asioita</vt:lpstr>
      <vt:lpstr>Toivoisin lisää</vt:lpstr>
      <vt:lpstr>Toivoisin lisää </vt:lpstr>
      <vt:lpstr>Halutuimmat kulttuuriharrastukset  Kaikista kiinnostavimmaksi arvioitu</vt:lpstr>
      <vt:lpstr>Kiinnostus harrastaa koulussa taidetta ja kulttuuria:  Alakoululaisia tyttöjä kiinnostaa eniten kuvataide, tanssi ja  käsityöt poikia parkour, elokuvat ja mediataide</vt:lpstr>
      <vt:lpstr>Kiinnostus harrastaa koulussa taidetta ja kulttuuria:  Yläkoululaisia tyttöjä kiinnostaa eniten tanssi, valokuvaus ja kuvataide poikia elokuvat, mediataide ja parkour</vt:lpstr>
      <vt:lpstr>Kiinnostus harrastaa taidetta ja kulttuuria kouluissa 2016 – 2019 Vastaajan 5 kiinnostavinta alaa</vt:lpstr>
      <vt:lpstr>Halutuimmat liikuntaharrastukset  Kaikista kiinnostavimmaksi arvioitu</vt:lpstr>
      <vt:lpstr>Kiinnostus harrastaa koulussa liikuntaa Alakoululaisia tyttöjä kiinnostaa ratsastus, voimistelu, uinti ja cheerleading   poikia eniten jalkapallo, salibandy, jääkiekko ja parkour</vt:lpstr>
      <vt:lpstr>Kiinnostus harrastaa koulussa liikuntaa:   Yläkoululaisia kiinnostaa jalkapallo, kuntosali ja  tanssi</vt:lpstr>
      <vt:lpstr>Taiteen ja kulttuurin harrastaminen koulussa ja muualla</vt:lpstr>
      <vt:lpstr>Harrastuneisuus koulun kerhoissa ja muualla 2016-2019</vt:lpstr>
      <vt:lpstr>Harrastuneisuus koulun kerhoissa ja muualla 2016-2019</vt:lpstr>
      <vt:lpstr>Liikunnan harrastaminen koulussa ja muualla</vt:lpstr>
      <vt:lpstr>Kuka tai mikä on vaikuttanut siihen, mitä harrastan</vt:lpstr>
      <vt:lpstr>Vapaa-ajalla olen mielelläni </vt:lpstr>
      <vt:lpstr>Vapaa-ajalla olen mielelläni </vt:lpstr>
    </vt:vector>
  </TitlesOfParts>
  <Company>Nervogrid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 Remes</dc:creator>
  <cp:lastModifiedBy>Berden Iina (OKM)</cp:lastModifiedBy>
  <cp:revision>83</cp:revision>
  <cp:lastPrinted>2019-04-03T08:24:42Z</cp:lastPrinted>
  <dcterms:created xsi:type="dcterms:W3CDTF">2015-12-04T12:43:02Z</dcterms:created>
  <dcterms:modified xsi:type="dcterms:W3CDTF">2019-04-04T08:42:20Z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0x010100F7695E640D1F3B47876C344D8C06878601006C9CA8A8A70A5C4CB4BFB8DE03D1D0BB</vt:lpwstr>
  </property>
  <property fmtid="{D5CDD505-2E9C-101B-9397-08002B2CF9AE}" pid="3" name="TaxKeyword">
    <vt:lpwstr/>
  </property>
</Properties>
</file>